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94" userDrawn="1">
          <p15:clr>
            <a:srgbClr val="A4A3A4"/>
          </p15:clr>
        </p15:guide>
        <p15:guide id="3" pos="4468" userDrawn="1">
          <p15:clr>
            <a:srgbClr val="A4A3A4"/>
          </p15:clr>
        </p15:guide>
        <p15:guide id="4" orient="horz" pos="6248" userDrawn="1">
          <p15:clr>
            <a:srgbClr val="A4A3A4"/>
          </p15:clr>
        </p15:guide>
        <p15:guide id="5" orient="horz" pos="1462" userDrawn="1">
          <p15:clr>
            <a:srgbClr val="A4A3A4"/>
          </p15:clr>
        </p15:guide>
        <p15:guide id="6" orient="horz" pos="214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C0BC"/>
    <a:srgbClr val="19408B"/>
    <a:srgbClr val="1A52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091"/>
    <p:restoredTop sz="94626"/>
  </p:normalViewPr>
  <p:slideViewPr>
    <p:cSldViewPr snapToGrid="0" snapToObjects="1" showGuides="1">
      <p:cViewPr varScale="1">
        <p:scale>
          <a:sx n="70" d="100"/>
          <a:sy n="70" d="100"/>
        </p:scale>
        <p:origin x="3510" y="78"/>
      </p:cViewPr>
      <p:guideLst>
        <p:guide pos="294"/>
        <p:guide pos="4468"/>
        <p:guide orient="horz" pos="6248"/>
        <p:guide orient="horz" pos="1462"/>
        <p:guide orient="horz" pos="214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F5167-FE1D-3A4C-B7DA-B7634656F597}" type="datetimeFigureOut">
              <a:rPr lang="it-IT" smtClean="0"/>
              <a:t>24/02/2026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1F4F4-25EC-FD4B-BAA5-65ADB468C1E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51716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F5167-FE1D-3A4C-B7DA-B7634656F597}" type="datetimeFigureOut">
              <a:rPr lang="it-IT" smtClean="0"/>
              <a:t>24/02/2026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1F4F4-25EC-FD4B-BAA5-65ADB468C1E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7186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F5167-FE1D-3A4C-B7DA-B7634656F597}" type="datetimeFigureOut">
              <a:rPr lang="it-IT" smtClean="0"/>
              <a:t>24/02/2026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1F4F4-25EC-FD4B-BAA5-65ADB468C1E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46547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F5167-FE1D-3A4C-B7DA-B7634656F597}" type="datetimeFigureOut">
              <a:rPr lang="it-IT" smtClean="0"/>
              <a:t>24/02/2026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1F4F4-25EC-FD4B-BAA5-65ADB468C1E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60675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F5167-FE1D-3A4C-B7DA-B7634656F597}" type="datetimeFigureOut">
              <a:rPr lang="it-IT" smtClean="0"/>
              <a:t>24/02/2026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1F4F4-25EC-FD4B-BAA5-65ADB468C1E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51447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F5167-FE1D-3A4C-B7DA-B7634656F597}" type="datetimeFigureOut">
              <a:rPr lang="it-IT" smtClean="0"/>
              <a:t>24/02/2026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1F4F4-25EC-FD4B-BAA5-65ADB468C1E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74546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F5167-FE1D-3A4C-B7DA-B7634656F597}" type="datetimeFigureOut">
              <a:rPr lang="it-IT" smtClean="0"/>
              <a:t>24/02/2026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1F4F4-25EC-FD4B-BAA5-65ADB468C1E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53714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F5167-FE1D-3A4C-B7DA-B7634656F597}" type="datetimeFigureOut">
              <a:rPr lang="it-IT" smtClean="0"/>
              <a:t>24/02/2026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1F4F4-25EC-FD4B-BAA5-65ADB468C1E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4226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F5167-FE1D-3A4C-B7DA-B7634656F597}" type="datetimeFigureOut">
              <a:rPr lang="it-IT" smtClean="0"/>
              <a:t>24/02/2026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1F4F4-25EC-FD4B-BAA5-65ADB468C1E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5199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F5167-FE1D-3A4C-B7DA-B7634656F597}" type="datetimeFigureOut">
              <a:rPr lang="it-IT" smtClean="0"/>
              <a:t>24/02/2026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1F4F4-25EC-FD4B-BAA5-65ADB468C1E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9811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F5167-FE1D-3A4C-B7DA-B7634656F597}" type="datetimeFigureOut">
              <a:rPr lang="it-IT" smtClean="0"/>
              <a:t>24/02/2026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1F4F4-25EC-FD4B-BAA5-65ADB468C1E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17688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EF5167-FE1D-3A4C-B7DA-B7634656F597}" type="datetimeFigureOut">
              <a:rPr lang="it-IT" smtClean="0"/>
              <a:t>24/02/2026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11F4F4-25EC-FD4B-BAA5-65ADB468C1E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15711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th.fau.edu/people/faculty/persichetti.php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85D3FC43-4789-1F4C-B56F-51EBB0367008}"/>
              </a:ext>
            </a:extLst>
          </p:cNvPr>
          <p:cNvSpPr txBox="1"/>
          <p:nvPr/>
        </p:nvSpPr>
        <p:spPr>
          <a:xfrm>
            <a:off x="351692" y="5354577"/>
            <a:ext cx="7035697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On Practical Post-Quantum Signatures from the Code Equivalence Problem</a:t>
            </a:r>
            <a:br>
              <a:rPr lang="en-US" sz="1400" dirty="0"/>
            </a:br>
            <a:endParaRPr lang="en-US" sz="1400" dirty="0"/>
          </a:p>
          <a:p>
            <a:r>
              <a:rPr lang="en-US" sz="1400" b="1" dirty="0"/>
              <a:t>Abstract:</a:t>
            </a:r>
            <a:r>
              <a:rPr lang="en-US" sz="1400" dirty="0"/>
              <a:t> </a:t>
            </a:r>
            <a:r>
              <a:rPr lang="en-US" sz="1400" i="1" dirty="0"/>
              <a:t>The design of secure post-quantum digital signatures is a particularly important and current topic, especially considering the presence of initiatives such as NIST’s call for proposals. While lattice-based designs offer intriguing solutions (some of which were recently </a:t>
            </a:r>
            <a:r>
              <a:rPr lang="en-US" sz="1400" i="1" dirty="0" err="1"/>
              <a:t>standardised</a:t>
            </a:r>
            <a:r>
              <a:rPr lang="en-US" sz="1400" i="1" dirty="0"/>
              <a:t>) NIST itself expressed the desire for alternatives, based on different security assumptions. Code-based signatures are historically challenging to design, due to the intrinsic nature of the Hamming metric, and the syndrome decoding problem; however, a recent approach exploiting the notion of code equivalence offers an interesting alternative. In this talk, we briefly </a:t>
            </a:r>
            <a:r>
              <a:rPr lang="en-US" sz="1400" i="1" dirty="0" err="1"/>
              <a:t>summarise</a:t>
            </a:r>
            <a:r>
              <a:rPr lang="en-US" sz="1400" i="1" dirty="0"/>
              <a:t> the state of the art, introduce the LESS signature scheme, and then present recent developments which greatly contribute to making it one of the most promising code-based signature schemes in literature.</a:t>
            </a:r>
            <a:r>
              <a:rPr lang="en-US" sz="1400" dirty="0"/>
              <a:t> </a:t>
            </a:r>
          </a:p>
          <a:p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/>
          </a:p>
          <a:p>
            <a:r>
              <a:rPr lang="it-IT" sz="1400" dirty="0"/>
              <a:t> </a:t>
            </a:r>
            <a:endParaRPr lang="it-IT" sz="1200" b="1" dirty="0">
              <a:solidFill>
                <a:srgbClr val="19408B"/>
              </a:solidFill>
            </a:endParaRPr>
          </a:p>
          <a:p>
            <a:endParaRPr lang="it-IT" sz="1200" b="1" dirty="0">
              <a:solidFill>
                <a:srgbClr val="19408B"/>
              </a:solidFill>
            </a:endParaRPr>
          </a:p>
          <a:p>
            <a:pPr algn="just"/>
            <a:endParaRPr lang="it-IT" sz="1100" dirty="0">
              <a:solidFill>
                <a:srgbClr val="000000"/>
              </a:solidFill>
              <a:latin typeface="Aptos"/>
            </a:endParaRPr>
          </a:p>
          <a:p>
            <a:endParaRPr lang="it-IT" sz="1100" dirty="0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B81DE3C0-2EB0-174A-A41A-A5B01A43A6DA}"/>
              </a:ext>
            </a:extLst>
          </p:cNvPr>
          <p:cNvSpPr txBox="1"/>
          <p:nvPr/>
        </p:nvSpPr>
        <p:spPr>
          <a:xfrm>
            <a:off x="771525" y="2295805"/>
            <a:ext cx="6486526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dirty="0"/>
              <a:t>The seminar by Edoardo Persichetti </a:t>
            </a:r>
            <a:r>
              <a:rPr lang="it-IT" sz="1400" dirty="0" err="1"/>
              <a:t>will</a:t>
            </a:r>
            <a:r>
              <a:rPr lang="it-IT" sz="1400" dirty="0"/>
              <a:t> take place </a:t>
            </a:r>
          </a:p>
          <a:p>
            <a:pPr algn="ctr"/>
            <a:br>
              <a:rPr lang="it-IT" sz="1400" dirty="0"/>
            </a:br>
            <a:r>
              <a:rPr lang="it-IT" sz="1600" b="1" dirty="0"/>
              <a:t>27 </a:t>
            </a:r>
            <a:r>
              <a:rPr lang="it-IT" sz="1600" b="1" dirty="0" err="1"/>
              <a:t>February</a:t>
            </a:r>
            <a:r>
              <a:rPr lang="it-IT" sz="1600" b="1" dirty="0"/>
              <a:t> 2026 </a:t>
            </a:r>
            <a:r>
              <a:rPr lang="it-IT" sz="1600" b="1" dirty="0" err="1"/>
              <a:t>at</a:t>
            </a:r>
            <a:r>
              <a:rPr lang="it-IT" sz="1600" b="1" dirty="0"/>
              <a:t> 2:30 </a:t>
            </a:r>
            <a:r>
              <a:rPr lang="it-IT" sz="1600" b="1" dirty="0" err="1"/>
              <a:t>pm</a:t>
            </a:r>
            <a:endParaRPr lang="it-IT" sz="1600" b="1" dirty="0"/>
          </a:p>
          <a:p>
            <a:pPr algn="ctr"/>
            <a:r>
              <a:rPr lang="it-IT" sz="1600" b="1" dirty="0"/>
              <a:t> Politecnico di Torino, Aula </a:t>
            </a:r>
            <a:r>
              <a:rPr lang="it-IT" sz="1600" b="1" dirty="0" err="1"/>
              <a:t>Buzano</a:t>
            </a:r>
            <a:r>
              <a:rPr lang="it-IT" sz="1600" b="1" dirty="0"/>
              <a:t> – DISMA </a:t>
            </a:r>
            <a:r>
              <a:rPr lang="it-IT" sz="1600" b="1" dirty="0" err="1"/>
              <a:t>third</a:t>
            </a:r>
            <a:r>
              <a:rPr lang="it-IT" sz="1600" b="1" dirty="0"/>
              <a:t> </a:t>
            </a:r>
            <a:r>
              <a:rPr lang="it-IT" sz="1600" b="1" dirty="0" err="1"/>
              <a:t>floor</a:t>
            </a:r>
            <a:r>
              <a:rPr lang="it-IT" sz="1600" b="1" dirty="0"/>
              <a:t> </a:t>
            </a:r>
          </a:p>
          <a:p>
            <a:pPr algn="ctr"/>
            <a:endParaRPr lang="it-IT" sz="1600" b="1" dirty="0"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E44E507D-4F4B-4A79-BD28-43C2E9D6F27C}"/>
              </a:ext>
            </a:extLst>
          </p:cNvPr>
          <p:cNvSpPr txBox="1"/>
          <p:nvPr/>
        </p:nvSpPr>
        <p:spPr>
          <a:xfrm>
            <a:off x="351692" y="3557689"/>
            <a:ext cx="4643218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/>
              <a:t>Professor</a:t>
            </a:r>
            <a:r>
              <a:rPr lang="en-US" sz="1600" dirty="0"/>
              <a:t> </a:t>
            </a:r>
            <a:r>
              <a:rPr lang="en-US" sz="1600" dirty="0">
                <a:hlinkClick r:id="rId3"/>
              </a:rPr>
              <a:t>Edoardo Persichetti</a:t>
            </a:r>
            <a:r>
              <a:rPr lang="en-US" sz="1600" dirty="0"/>
              <a:t> (Department of Mathematics and Statistics - FAU Florida Atlantic University) in person at the Department of Mathematical Sciences of the Politecnico di Torino.</a:t>
            </a:r>
          </a:p>
          <a:p>
            <a:endParaRPr lang="it-IT" dirty="0"/>
          </a:p>
        </p:txBody>
      </p:sp>
      <p:pic>
        <p:nvPicPr>
          <p:cNvPr id="11" name="Immagine 10">
            <a:extLst>
              <a:ext uri="{FF2B5EF4-FFF2-40B4-BE49-F238E27FC236}">
                <a16:creationId xmlns:a16="http://schemas.microsoft.com/office/drawing/2014/main" id="{D6ABB4D8-26A3-4CCB-B386-64A38129BD1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50783" y="3557689"/>
            <a:ext cx="2207267" cy="1471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197244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154</TotalTime>
  <Words>207</Words>
  <Application>Microsoft Office PowerPoint</Application>
  <PresentationFormat>Personalizzato</PresentationFormat>
  <Paragraphs>11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Calibri Light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Matteo  Bonaccorso</dc:creator>
  <cp:lastModifiedBy>Silvia  Brannetti</cp:lastModifiedBy>
  <cp:revision>28</cp:revision>
  <dcterms:created xsi:type="dcterms:W3CDTF">2024-04-22T12:39:25Z</dcterms:created>
  <dcterms:modified xsi:type="dcterms:W3CDTF">2026-02-24T08:16:19Z</dcterms:modified>
</cp:coreProperties>
</file>