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4" userDrawn="1">
          <p15:clr>
            <a:srgbClr val="A4A3A4"/>
          </p15:clr>
        </p15:guide>
        <p15:guide id="3" pos="4468" userDrawn="1">
          <p15:clr>
            <a:srgbClr val="A4A3A4"/>
          </p15:clr>
        </p15:guide>
        <p15:guide id="4" orient="horz" pos="6248" userDrawn="1">
          <p15:clr>
            <a:srgbClr val="A4A3A4"/>
          </p15:clr>
        </p15:guide>
        <p15:guide id="5" orient="horz" pos="1462" userDrawn="1">
          <p15:clr>
            <a:srgbClr val="A4A3A4"/>
          </p15:clr>
        </p15:guide>
        <p15:guide id="6" orient="horz" pos="21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408B"/>
    <a:srgbClr val="1A5295"/>
    <a:srgbClr val="66C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6"/>
    <p:restoredTop sz="94624"/>
  </p:normalViewPr>
  <p:slideViewPr>
    <p:cSldViewPr snapToGrid="0" snapToObjects="1" showGuides="1">
      <p:cViewPr>
        <p:scale>
          <a:sx n="100" d="100"/>
          <a:sy n="100" d="100"/>
        </p:scale>
        <p:origin x="72" y="-3324"/>
      </p:cViewPr>
      <p:guideLst>
        <p:guide pos="294"/>
        <p:guide pos="4468"/>
        <p:guide orient="horz" pos="6248"/>
        <p:guide orient="horz" pos="1462"/>
        <p:guide orient="horz" pos="21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171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18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654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067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144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454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371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22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19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981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68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F5167-FE1D-3A4C-B7DA-B7634656F597}" type="datetimeFigureOut">
              <a:rPr lang="it-IT" smtClean="0"/>
              <a:t>03/02/2026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1F4F4-25EC-FD4B-BAA5-65ADB468C1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71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5D3FC43-4789-1F4C-B56F-51EBB0367008}"/>
              </a:ext>
            </a:extLst>
          </p:cNvPr>
          <p:cNvSpPr txBox="1"/>
          <p:nvPr/>
        </p:nvSpPr>
        <p:spPr>
          <a:xfrm>
            <a:off x="466725" y="4367311"/>
            <a:ext cx="6626225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err="1">
                <a:solidFill>
                  <a:srgbClr val="19408B"/>
                </a:solidFill>
              </a:rPr>
              <a:t>Torsional</a:t>
            </a:r>
            <a:r>
              <a:rPr lang="it-IT" b="1" dirty="0">
                <a:solidFill>
                  <a:srgbClr val="19408B"/>
                </a:solidFill>
              </a:rPr>
              <a:t> </a:t>
            </a:r>
            <a:r>
              <a:rPr lang="it-IT" b="1" dirty="0" err="1">
                <a:solidFill>
                  <a:srgbClr val="19408B"/>
                </a:solidFill>
              </a:rPr>
              <a:t>stability</a:t>
            </a:r>
            <a:r>
              <a:rPr lang="it-IT" b="1" dirty="0">
                <a:solidFill>
                  <a:srgbClr val="19408B"/>
                </a:solidFill>
              </a:rPr>
              <a:t> for an </a:t>
            </a:r>
            <a:r>
              <a:rPr lang="it-IT" b="1" dirty="0" err="1">
                <a:solidFill>
                  <a:srgbClr val="19408B"/>
                </a:solidFill>
              </a:rPr>
              <a:t>asymmetric</a:t>
            </a:r>
            <a:r>
              <a:rPr lang="it-IT" b="1" dirty="0">
                <a:solidFill>
                  <a:srgbClr val="19408B"/>
                </a:solidFill>
              </a:rPr>
              <a:t> system of </a:t>
            </a:r>
            <a:r>
              <a:rPr lang="it-IT" b="1" dirty="0" err="1">
                <a:solidFill>
                  <a:srgbClr val="19408B"/>
                </a:solidFill>
              </a:rPr>
              <a:t>PDEs</a:t>
            </a:r>
            <a:r>
              <a:rPr lang="it-IT" b="1" dirty="0">
                <a:solidFill>
                  <a:srgbClr val="19408B"/>
                </a:solidFill>
              </a:rPr>
              <a:t> modeling </a:t>
            </a:r>
          </a:p>
          <a:p>
            <a:pPr algn="ctr"/>
            <a:r>
              <a:rPr lang="it-IT" b="1" dirty="0">
                <a:solidFill>
                  <a:srgbClr val="19408B"/>
                </a:solidFill>
              </a:rPr>
              <a:t>the dynamics of </a:t>
            </a:r>
            <a:r>
              <a:rPr lang="it-IT" b="1" dirty="0" err="1">
                <a:solidFill>
                  <a:srgbClr val="19408B"/>
                </a:solidFill>
              </a:rPr>
              <a:t>bridges</a:t>
            </a:r>
            <a:r>
              <a:rPr lang="it-IT" b="1" dirty="0">
                <a:solidFill>
                  <a:srgbClr val="19408B"/>
                </a:solidFill>
              </a:rPr>
              <a:t> </a:t>
            </a:r>
          </a:p>
          <a:p>
            <a:endParaRPr lang="it-IT" b="1" dirty="0"/>
          </a:p>
          <a:p>
            <a:endParaRPr lang="it-IT" sz="1200" b="1" dirty="0">
              <a:solidFill>
                <a:srgbClr val="19408B"/>
              </a:solidFill>
            </a:endParaRPr>
          </a:p>
          <a:p>
            <a:pPr lvl="0"/>
            <a:r>
              <a:rPr lang="it-IT" sz="1400" dirty="0" err="1"/>
              <a:t>Several</a:t>
            </a:r>
            <a:r>
              <a:rPr lang="it-IT" sz="1400" dirty="0"/>
              <a:t> </a:t>
            </a:r>
            <a:r>
              <a:rPr lang="it-IT" sz="1400" dirty="0" err="1"/>
              <a:t>nonlinear</a:t>
            </a:r>
            <a:r>
              <a:rPr lang="it-IT" sz="1400" dirty="0"/>
              <a:t> </a:t>
            </a:r>
            <a:r>
              <a:rPr lang="it-IT" sz="1400" dirty="0" err="1"/>
              <a:t>nonlocal</a:t>
            </a:r>
            <a:r>
              <a:rPr lang="it-IT" sz="1400" dirty="0"/>
              <a:t> PDE systems for </a:t>
            </a:r>
            <a:r>
              <a:rPr lang="it-IT" sz="1400" dirty="0" err="1"/>
              <a:t>fish</a:t>
            </a:r>
            <a:r>
              <a:rPr lang="it-IT" sz="1400" dirty="0"/>
              <a:t>-bone </a:t>
            </a:r>
            <a:r>
              <a:rPr lang="it-IT" sz="1400" dirty="0" err="1"/>
              <a:t>plates</a:t>
            </a:r>
            <a:r>
              <a:rPr lang="it-IT" sz="1400" dirty="0"/>
              <a:t> </a:t>
            </a:r>
            <a:r>
              <a:rPr lang="it-IT" sz="1400" dirty="0" err="1"/>
              <a:t>have</a:t>
            </a:r>
            <a:r>
              <a:rPr lang="it-IT" sz="1400" dirty="0"/>
              <a:t> </a:t>
            </a:r>
            <a:r>
              <a:rPr lang="it-IT" sz="1400" dirty="0" err="1"/>
              <a:t>been</a:t>
            </a:r>
            <a:r>
              <a:rPr lang="it-IT" sz="1400" dirty="0"/>
              <a:t> </a:t>
            </a:r>
            <a:r>
              <a:rPr lang="it-IT" sz="1400" dirty="0" err="1"/>
              <a:t>recently</a:t>
            </a:r>
            <a:r>
              <a:rPr lang="it-IT" sz="1400" dirty="0"/>
              <a:t> </a:t>
            </a:r>
            <a:r>
              <a:rPr lang="it-IT" sz="1400" dirty="0" err="1"/>
              <a:t>proposed</a:t>
            </a:r>
            <a:r>
              <a:rPr lang="it-IT" sz="1400" dirty="0"/>
              <a:t> to model the dynamics of multi-</a:t>
            </a:r>
            <a:r>
              <a:rPr lang="it-IT" sz="1400" dirty="0" err="1"/>
              <a:t>span</a:t>
            </a:r>
            <a:r>
              <a:rPr lang="it-IT" sz="1400" dirty="0"/>
              <a:t> </a:t>
            </a:r>
            <a:r>
              <a:rPr lang="it-IT" sz="1400" dirty="0" err="1"/>
              <a:t>bridges</a:t>
            </a:r>
            <a:r>
              <a:rPr lang="it-IT" sz="1400" dirty="0"/>
              <a:t>. A </a:t>
            </a:r>
            <a:r>
              <a:rPr lang="it-IT" sz="1400" dirty="0" err="1"/>
              <a:t>fish</a:t>
            </a:r>
            <a:r>
              <a:rPr lang="it-IT" sz="1400" dirty="0"/>
              <a:t>-bone </a:t>
            </a:r>
            <a:r>
              <a:rPr lang="it-IT" sz="1400" dirty="0" err="1"/>
              <a:t>plate</a:t>
            </a:r>
            <a:r>
              <a:rPr lang="it-IT" sz="1400" dirty="0"/>
              <a:t> </a:t>
            </a:r>
            <a:r>
              <a:rPr lang="it-IT" sz="1400" dirty="0" err="1"/>
              <a:t>is</a:t>
            </a:r>
            <a:r>
              <a:rPr lang="it-IT" sz="1400" dirty="0"/>
              <a:t> </a:t>
            </a:r>
            <a:r>
              <a:rPr lang="it-IT" sz="1400" dirty="0" err="1"/>
              <a:t>composed</a:t>
            </a:r>
            <a:r>
              <a:rPr lang="it-IT" sz="1400" dirty="0"/>
              <a:t> of a </a:t>
            </a:r>
            <a:r>
              <a:rPr lang="it-IT" sz="1400" dirty="0" err="1"/>
              <a:t>central</a:t>
            </a:r>
            <a:r>
              <a:rPr lang="it-IT" sz="1400" dirty="0"/>
              <a:t> </a:t>
            </a:r>
            <a:r>
              <a:rPr lang="it-IT" sz="1400" dirty="0" err="1"/>
              <a:t>beam</a:t>
            </a:r>
            <a:r>
              <a:rPr lang="it-IT" sz="1400" dirty="0"/>
              <a:t> moving in the </a:t>
            </a:r>
            <a:r>
              <a:rPr lang="it-IT" sz="1400" dirty="0" err="1"/>
              <a:t>vertical</a:t>
            </a:r>
            <a:r>
              <a:rPr lang="it-IT" sz="1400" dirty="0"/>
              <a:t> </a:t>
            </a:r>
            <a:r>
              <a:rPr lang="it-IT" sz="1400" dirty="0" err="1"/>
              <a:t>direction</a:t>
            </a:r>
            <a:r>
              <a:rPr lang="it-IT" sz="1400" dirty="0"/>
              <a:t>, and a continuum of cross </a:t>
            </a:r>
            <a:r>
              <a:rPr lang="it-IT" sz="1400" dirty="0" err="1"/>
              <a:t>sections</a:t>
            </a:r>
            <a:r>
              <a:rPr lang="it-IT" sz="1400" dirty="0"/>
              <a:t> </a:t>
            </a:r>
            <a:r>
              <a:rPr lang="it-IT" sz="1400" dirty="0" err="1"/>
              <a:t>rotating</a:t>
            </a:r>
            <a:r>
              <a:rPr lang="it-IT" sz="1400" dirty="0"/>
              <a:t> </a:t>
            </a:r>
            <a:r>
              <a:rPr lang="it-IT" sz="1400" dirty="0" err="1"/>
              <a:t>around</a:t>
            </a:r>
            <a:r>
              <a:rPr lang="it-IT" sz="1400" dirty="0"/>
              <a:t> </a:t>
            </a:r>
            <a:r>
              <a:rPr lang="it-IT" sz="1400" dirty="0" err="1"/>
              <a:t>their</a:t>
            </a:r>
            <a:r>
              <a:rPr lang="it-IT" sz="1400" dirty="0"/>
              <a:t> center </a:t>
            </a:r>
            <a:r>
              <a:rPr lang="it-IT" sz="1400" dirty="0" err="1"/>
              <a:t>located</a:t>
            </a:r>
            <a:r>
              <a:rPr lang="it-IT" sz="1400" dirty="0"/>
              <a:t> on the </a:t>
            </a:r>
            <a:r>
              <a:rPr lang="it-IT" sz="1400" dirty="0" err="1"/>
              <a:t>beam</a:t>
            </a:r>
            <a:r>
              <a:rPr lang="it-IT" sz="1400" dirty="0"/>
              <a:t>. The </a:t>
            </a:r>
            <a:r>
              <a:rPr lang="it-IT" sz="1400" dirty="0" err="1"/>
              <a:t>resulting</a:t>
            </a:r>
            <a:r>
              <a:rPr lang="it-IT" sz="1400" dirty="0"/>
              <a:t> system </a:t>
            </a:r>
            <a:r>
              <a:rPr lang="it-IT" sz="1400" dirty="0" err="1"/>
              <a:t>then</a:t>
            </a:r>
            <a:r>
              <a:rPr lang="it-IT" sz="1400" dirty="0"/>
              <a:t> features </a:t>
            </a:r>
            <a:r>
              <a:rPr lang="it-IT" sz="1400" dirty="0" err="1"/>
              <a:t>two</a:t>
            </a:r>
            <a:r>
              <a:rPr lang="it-IT" sz="1400" dirty="0"/>
              <a:t> </a:t>
            </a:r>
            <a:r>
              <a:rPr lang="it-IT" sz="1400" dirty="0" err="1"/>
              <a:t>degrees</a:t>
            </a:r>
            <a:r>
              <a:rPr lang="it-IT" sz="1400" dirty="0"/>
              <a:t> of freedom: the </a:t>
            </a:r>
            <a:r>
              <a:rPr lang="it-IT" sz="1400" dirty="0" err="1"/>
              <a:t>vertical</a:t>
            </a:r>
            <a:r>
              <a:rPr lang="it-IT" sz="1400" dirty="0"/>
              <a:t> </a:t>
            </a:r>
            <a:r>
              <a:rPr lang="it-IT" sz="1400" dirty="0" err="1"/>
              <a:t>displacement</a:t>
            </a:r>
            <a:r>
              <a:rPr lang="it-IT" sz="1400" dirty="0"/>
              <a:t> of the </a:t>
            </a:r>
            <a:r>
              <a:rPr lang="it-IT" sz="1400" dirty="0" err="1"/>
              <a:t>beam</a:t>
            </a:r>
            <a:r>
              <a:rPr lang="it-IT" sz="1400" dirty="0"/>
              <a:t>, </a:t>
            </a:r>
            <a:r>
              <a:rPr lang="it-IT" sz="1400" dirty="0" err="1"/>
              <a:t>governed</a:t>
            </a:r>
            <a:r>
              <a:rPr lang="it-IT" sz="1400" dirty="0"/>
              <a:t> by a </a:t>
            </a:r>
            <a:r>
              <a:rPr lang="it-IT" sz="1400" dirty="0" err="1"/>
              <a:t>beam-type</a:t>
            </a:r>
            <a:r>
              <a:rPr lang="it-IT" sz="1400" dirty="0"/>
              <a:t> </a:t>
            </a:r>
            <a:r>
              <a:rPr lang="it-IT" sz="1400" dirty="0" err="1"/>
              <a:t>equation</a:t>
            </a:r>
            <a:r>
              <a:rPr lang="it-IT" sz="1400" dirty="0"/>
              <a:t>, and the </a:t>
            </a:r>
            <a:r>
              <a:rPr lang="it-IT" sz="1400" dirty="0" err="1"/>
              <a:t>torsional</a:t>
            </a:r>
            <a:r>
              <a:rPr lang="it-IT" sz="1400" dirty="0"/>
              <a:t> angle of the cross </a:t>
            </a:r>
            <a:r>
              <a:rPr lang="it-IT" sz="1400" dirty="0" err="1"/>
              <a:t>sections</a:t>
            </a:r>
            <a:r>
              <a:rPr lang="it-IT" sz="1400" dirty="0"/>
              <a:t>, </a:t>
            </a:r>
            <a:r>
              <a:rPr lang="it-IT" sz="1400" dirty="0" err="1"/>
              <a:t>described</a:t>
            </a:r>
            <a:r>
              <a:rPr lang="it-IT" sz="1400" dirty="0"/>
              <a:t> by a </a:t>
            </a:r>
            <a:r>
              <a:rPr lang="it-IT" sz="1400" dirty="0" err="1"/>
              <a:t>wave-type</a:t>
            </a:r>
            <a:r>
              <a:rPr lang="it-IT" sz="1400" dirty="0"/>
              <a:t> </a:t>
            </a:r>
            <a:r>
              <a:rPr lang="it-IT" sz="1400" dirty="0" err="1"/>
              <a:t>equation</a:t>
            </a:r>
            <a:r>
              <a:rPr lang="it-IT" sz="1400" dirty="0"/>
              <a:t>. Building </a:t>
            </a:r>
            <a:r>
              <a:rPr lang="it-IT" sz="1400" dirty="0" err="1"/>
              <a:t>upon</a:t>
            </a:r>
            <a:r>
              <a:rPr lang="it-IT" sz="1400" dirty="0"/>
              <a:t> </a:t>
            </a:r>
            <a:r>
              <a:rPr lang="it-IT" sz="1400" dirty="0" err="1"/>
              <a:t>this</a:t>
            </a:r>
            <a:r>
              <a:rPr lang="it-IT" sz="1400" dirty="0"/>
              <a:t> framework, in </a:t>
            </a:r>
            <a:r>
              <a:rPr lang="it-IT" sz="1400" dirty="0" err="1"/>
              <a:t>this</a:t>
            </a:r>
            <a:r>
              <a:rPr lang="it-IT" sz="1400" dirty="0"/>
              <a:t> talk </a:t>
            </a:r>
            <a:r>
              <a:rPr lang="it-IT" sz="1400" dirty="0" err="1"/>
              <a:t>we</a:t>
            </a:r>
            <a:r>
              <a:rPr lang="it-IT" sz="1400" dirty="0"/>
              <a:t> introduce a PDE system of the </a:t>
            </a:r>
            <a:r>
              <a:rPr lang="it-IT" sz="1400" dirty="0" err="1"/>
              <a:t>same</a:t>
            </a:r>
            <a:r>
              <a:rPr lang="it-IT" sz="1400" dirty="0"/>
              <a:t> </a:t>
            </a:r>
            <a:r>
              <a:rPr lang="it-IT" sz="1400" dirty="0" err="1"/>
              <a:t>type</a:t>
            </a:r>
            <a:r>
              <a:rPr lang="it-IT" sz="1400" dirty="0"/>
              <a:t> </a:t>
            </a:r>
            <a:r>
              <a:rPr lang="it-IT" sz="1400" dirty="0" err="1"/>
              <a:t>but</a:t>
            </a:r>
            <a:r>
              <a:rPr lang="it-IT" sz="1400" dirty="0"/>
              <a:t> </a:t>
            </a:r>
            <a:r>
              <a:rPr lang="it-IT" sz="1400" dirty="0" err="1"/>
              <a:t>involving</a:t>
            </a:r>
            <a:r>
              <a:rPr lang="it-IT" sz="1400" dirty="0"/>
              <a:t> a </a:t>
            </a:r>
            <a:r>
              <a:rPr lang="it-IT" sz="1400" dirty="0" err="1"/>
              <a:t>nonlinearity</a:t>
            </a:r>
            <a:r>
              <a:rPr lang="it-IT" sz="1400" dirty="0"/>
              <a:t> </a:t>
            </a:r>
            <a:r>
              <a:rPr lang="it-IT" sz="1400" dirty="0" err="1"/>
              <a:t>driven</a:t>
            </a:r>
            <a:r>
              <a:rPr lang="it-IT" sz="1400" dirty="0"/>
              <a:t> by an </a:t>
            </a:r>
            <a:r>
              <a:rPr lang="it-IT" sz="1400" dirty="0" err="1"/>
              <a:t>asymmetric</a:t>
            </a:r>
            <a:r>
              <a:rPr lang="it-IT" sz="1400" dirty="0"/>
              <a:t> potential. </a:t>
            </a:r>
            <a:r>
              <a:rPr lang="it-IT" sz="1400" dirty="0" err="1"/>
              <a:t>This</a:t>
            </a:r>
            <a:r>
              <a:rPr lang="it-IT" sz="1400" dirty="0"/>
              <a:t> </a:t>
            </a:r>
            <a:r>
              <a:rPr lang="it-IT" sz="1400" dirty="0" err="1"/>
              <a:t>aims</a:t>
            </a:r>
            <a:r>
              <a:rPr lang="it-IT" sz="1400" dirty="0"/>
              <a:t> to </a:t>
            </a:r>
            <a:r>
              <a:rPr lang="it-IT" sz="1400" dirty="0" err="1"/>
              <a:t>explicitly</a:t>
            </a:r>
            <a:r>
              <a:rPr lang="it-IT" sz="1400" dirty="0"/>
              <a:t> model the </a:t>
            </a:r>
            <a:r>
              <a:rPr lang="it-IT" sz="1400" dirty="0" err="1"/>
              <a:t>slackening</a:t>
            </a:r>
            <a:r>
              <a:rPr lang="it-IT" sz="1400" dirty="0"/>
              <a:t> effect (the </a:t>
            </a:r>
            <a:r>
              <a:rPr lang="it-IT" sz="1400" dirty="0" err="1"/>
              <a:t>loss</a:t>
            </a:r>
            <a:r>
              <a:rPr lang="it-IT" sz="1400" dirty="0"/>
              <a:t> of </a:t>
            </a:r>
            <a:r>
              <a:rPr lang="it-IT" sz="1400" dirty="0" err="1"/>
              <a:t>tension</a:t>
            </a:r>
            <a:r>
              <a:rPr lang="it-IT" sz="1400" dirty="0"/>
              <a:t>) of the </a:t>
            </a:r>
            <a:r>
              <a:rPr lang="it-IT" sz="1400" dirty="0" err="1"/>
              <a:t>hangers</a:t>
            </a:r>
            <a:r>
              <a:rPr lang="it-IT" sz="1400" dirty="0"/>
              <a:t> and to </a:t>
            </a:r>
            <a:r>
              <a:rPr lang="it-IT" sz="1400" dirty="0" err="1"/>
              <a:t>analyze</a:t>
            </a:r>
            <a:r>
              <a:rPr lang="it-IT" sz="1400" dirty="0"/>
              <a:t> </a:t>
            </a:r>
            <a:r>
              <a:rPr lang="it-IT" sz="1400" dirty="0" err="1"/>
              <a:t>its</a:t>
            </a:r>
            <a:r>
              <a:rPr lang="it-IT" sz="1400" dirty="0"/>
              <a:t> impact on the </a:t>
            </a:r>
            <a:r>
              <a:rPr lang="it-IT" sz="1400" dirty="0" err="1"/>
              <a:t>stability</a:t>
            </a:r>
            <a:r>
              <a:rPr lang="it-IT" sz="1400" dirty="0"/>
              <a:t> of the </a:t>
            </a:r>
            <a:r>
              <a:rPr lang="it-IT" sz="1400" dirty="0" err="1"/>
              <a:t>structure</a:t>
            </a:r>
            <a:r>
              <a:rPr lang="it-IT" sz="1400" dirty="0"/>
              <a:t>.</a:t>
            </a:r>
          </a:p>
          <a:p>
            <a:pPr lvl="0"/>
            <a:br>
              <a:rPr lang="it-IT" sz="1400" dirty="0"/>
            </a:br>
            <a:r>
              <a:rPr lang="it-IT" sz="1400" dirty="0"/>
              <a:t>After </a:t>
            </a:r>
            <a:r>
              <a:rPr lang="it-IT" sz="1400" dirty="0" err="1"/>
              <a:t>describing</a:t>
            </a:r>
            <a:r>
              <a:rPr lang="it-IT" sz="1400" dirty="0"/>
              <a:t> the model and </a:t>
            </a:r>
            <a:r>
              <a:rPr lang="it-IT" sz="1400" dirty="0" err="1"/>
              <a:t>discussing</a:t>
            </a:r>
            <a:r>
              <a:rPr lang="it-IT" sz="1400" dirty="0"/>
              <a:t> the functional setting and the </a:t>
            </a:r>
            <a:r>
              <a:rPr lang="it-IT" sz="1400" dirty="0" err="1"/>
              <a:t>weak</a:t>
            </a:r>
            <a:r>
              <a:rPr lang="it-IT" sz="1400" dirty="0"/>
              <a:t> </a:t>
            </a:r>
            <a:r>
              <a:rPr lang="it-IT" sz="1400" dirty="0" err="1"/>
              <a:t>well-posedness</a:t>
            </a:r>
            <a:r>
              <a:rPr lang="it-IT" sz="1400" dirty="0"/>
              <a:t> of the system, </a:t>
            </a:r>
            <a:r>
              <a:rPr lang="it-IT" sz="1400" dirty="0" err="1"/>
              <a:t>we</a:t>
            </a:r>
            <a:r>
              <a:rPr lang="it-IT" sz="1400" dirty="0"/>
              <a:t> focus on the class of </a:t>
            </a:r>
            <a:r>
              <a:rPr lang="it-IT" sz="1400" dirty="0" err="1"/>
              <a:t>bimodal</a:t>
            </a:r>
            <a:r>
              <a:rPr lang="it-IT" sz="1400" dirty="0"/>
              <a:t> </a:t>
            </a:r>
            <a:r>
              <a:rPr lang="it-IT" sz="1400" dirty="0" err="1"/>
              <a:t>solutions</a:t>
            </a:r>
            <a:r>
              <a:rPr lang="it-IT" sz="1400" dirty="0"/>
              <a:t>, </a:t>
            </a:r>
            <a:r>
              <a:rPr lang="it-IT" sz="1400" dirty="0" err="1"/>
              <a:t>namely</a:t>
            </a:r>
            <a:r>
              <a:rPr lang="it-IT" sz="1400" dirty="0"/>
              <a:t> </a:t>
            </a:r>
            <a:r>
              <a:rPr lang="it-IT" sz="1400" dirty="0" err="1"/>
              <a:t>those</a:t>
            </a:r>
            <a:r>
              <a:rPr lang="it-IT" sz="1400" dirty="0"/>
              <a:t> </a:t>
            </a:r>
            <a:r>
              <a:rPr lang="it-IT" sz="1400" dirty="0" err="1"/>
              <a:t>where</a:t>
            </a:r>
            <a:r>
              <a:rPr lang="it-IT" sz="1400" dirty="0"/>
              <a:t> </a:t>
            </a:r>
            <a:r>
              <a:rPr lang="it-IT" sz="1400" dirty="0" err="1"/>
              <a:t>each</a:t>
            </a:r>
            <a:r>
              <a:rPr lang="it-IT" sz="1400" dirty="0"/>
              <a:t> component </a:t>
            </a:r>
            <a:r>
              <a:rPr lang="it-IT" sz="1400" dirty="0" err="1"/>
              <a:t>is</a:t>
            </a:r>
            <a:r>
              <a:rPr lang="it-IT" sz="1400" dirty="0"/>
              <a:t> </a:t>
            </a:r>
            <a:r>
              <a:rPr lang="it-IT" sz="1400" dirty="0" err="1"/>
              <a:t>concentrated</a:t>
            </a:r>
            <a:r>
              <a:rPr lang="it-IT" sz="1400" dirty="0"/>
              <a:t> on a single </a:t>
            </a:r>
            <a:r>
              <a:rPr lang="it-IT" sz="1400" dirty="0" err="1"/>
              <a:t>oscillation</a:t>
            </a:r>
            <a:r>
              <a:rPr lang="it-IT" sz="1400" dirty="0"/>
              <a:t> mode. In </a:t>
            </a:r>
            <a:r>
              <a:rPr lang="it-IT" sz="1400" dirty="0" err="1"/>
              <a:t>this</a:t>
            </a:r>
            <a:r>
              <a:rPr lang="it-IT" sz="1400" dirty="0"/>
              <a:t> regime, the </a:t>
            </a:r>
            <a:r>
              <a:rPr lang="it-IT" sz="1400" dirty="0" err="1"/>
              <a:t>torsional</a:t>
            </a:r>
            <a:r>
              <a:rPr lang="it-IT" sz="1400" dirty="0"/>
              <a:t> component </a:t>
            </a:r>
            <a:r>
              <a:rPr lang="it-IT" sz="1400" dirty="0" err="1"/>
              <a:t>satisfies</a:t>
            </a:r>
            <a:r>
              <a:rPr lang="it-IT" sz="1400" dirty="0"/>
              <a:t> an </a:t>
            </a:r>
            <a:r>
              <a:rPr lang="it-IT" sz="1400" dirty="0" err="1"/>
              <a:t>asymmetric</a:t>
            </a:r>
            <a:r>
              <a:rPr lang="it-IT" sz="1400" dirty="0"/>
              <a:t> Hill </a:t>
            </a:r>
            <a:r>
              <a:rPr lang="it-IT" sz="1400" dirty="0" err="1"/>
              <a:t>equation</a:t>
            </a:r>
            <a:r>
              <a:rPr lang="it-IT" sz="1400" dirty="0"/>
              <a:t> </a:t>
            </a:r>
            <a:r>
              <a:rPr lang="it-IT" sz="1400" dirty="0" err="1"/>
              <a:t>whose</a:t>
            </a:r>
            <a:r>
              <a:rPr lang="it-IT" sz="1400" dirty="0"/>
              <a:t> </a:t>
            </a:r>
            <a:r>
              <a:rPr lang="it-IT" sz="1400" dirty="0" err="1"/>
              <a:t>periodic</a:t>
            </a:r>
            <a:r>
              <a:rPr lang="it-IT" sz="1400" dirty="0"/>
              <a:t> </a:t>
            </a:r>
            <a:r>
              <a:rPr lang="it-IT" sz="1400" dirty="0" err="1"/>
              <a:t>coefficient</a:t>
            </a:r>
            <a:r>
              <a:rPr lang="it-IT" sz="1400" dirty="0"/>
              <a:t> </a:t>
            </a:r>
            <a:r>
              <a:rPr lang="it-IT" sz="1400" dirty="0" err="1"/>
              <a:t>is</a:t>
            </a:r>
            <a:r>
              <a:rPr lang="it-IT" sz="1400" dirty="0"/>
              <a:t> </a:t>
            </a:r>
            <a:r>
              <a:rPr lang="it-IT" sz="1400" dirty="0" err="1"/>
              <a:t>determined</a:t>
            </a:r>
            <a:r>
              <a:rPr lang="it-IT" sz="1400" dirty="0"/>
              <a:t> by the </a:t>
            </a:r>
            <a:r>
              <a:rPr lang="it-IT" sz="1400" dirty="0" err="1"/>
              <a:t>solution</a:t>
            </a:r>
            <a:r>
              <a:rPr lang="it-IT" sz="1400" dirty="0"/>
              <a:t> of an </a:t>
            </a:r>
            <a:r>
              <a:rPr lang="it-IT" sz="1400" dirty="0" err="1"/>
              <a:t>asymmetric</a:t>
            </a:r>
            <a:r>
              <a:rPr lang="it-IT" sz="1400" dirty="0"/>
              <a:t> </a:t>
            </a:r>
            <a:r>
              <a:rPr lang="it-IT" sz="1400" dirty="0" err="1"/>
              <a:t>Duffing</a:t>
            </a:r>
            <a:r>
              <a:rPr lang="it-IT" sz="1400" dirty="0"/>
              <a:t> </a:t>
            </a:r>
            <a:r>
              <a:rPr lang="it-IT" sz="1400" dirty="0" err="1"/>
              <a:t>equation</a:t>
            </a:r>
            <a:r>
              <a:rPr lang="it-IT" sz="1400" dirty="0"/>
              <a:t>. </a:t>
            </a:r>
            <a:r>
              <a:rPr lang="it-IT" sz="1400" dirty="0" err="1"/>
              <a:t>We</a:t>
            </a:r>
            <a:r>
              <a:rPr lang="it-IT" sz="1400" dirty="0"/>
              <a:t> </a:t>
            </a:r>
            <a:r>
              <a:rPr lang="it-IT" sz="1400" dirty="0" err="1"/>
              <a:t>then</a:t>
            </a:r>
            <a:r>
              <a:rPr lang="it-IT" sz="1400" dirty="0"/>
              <a:t> </a:t>
            </a:r>
            <a:r>
              <a:rPr lang="it-IT" sz="1400" dirty="0" err="1"/>
              <a:t>provide</a:t>
            </a:r>
            <a:r>
              <a:rPr lang="it-IT" sz="1400" dirty="0"/>
              <a:t> some results and insights </a:t>
            </a:r>
            <a:r>
              <a:rPr lang="it-IT" sz="1400" dirty="0" err="1"/>
              <a:t>regarding</a:t>
            </a:r>
            <a:r>
              <a:rPr lang="it-IT" sz="1400" dirty="0"/>
              <a:t> the </a:t>
            </a:r>
            <a:r>
              <a:rPr lang="it-IT" sz="1400" dirty="0" err="1"/>
              <a:t>stability</a:t>
            </a:r>
            <a:r>
              <a:rPr lang="it-IT" sz="1400" dirty="0"/>
              <a:t> scenario for </a:t>
            </a:r>
            <a:r>
              <a:rPr lang="it-IT" sz="1400" dirty="0" err="1"/>
              <a:t>this</a:t>
            </a:r>
            <a:r>
              <a:rPr lang="it-IT" sz="1400" dirty="0"/>
              <a:t> </a:t>
            </a:r>
            <a:r>
              <a:rPr lang="it-IT" sz="1400" dirty="0" err="1"/>
              <a:t>equation</a:t>
            </a:r>
            <a:r>
              <a:rPr lang="it-IT" sz="1400" dirty="0"/>
              <a:t>, </a:t>
            </a:r>
            <a:r>
              <a:rPr lang="it-IT" sz="1400" dirty="0" err="1"/>
              <a:t>analyzing</a:t>
            </a:r>
            <a:r>
              <a:rPr lang="it-IT" sz="1400" dirty="0"/>
              <a:t> the </a:t>
            </a:r>
            <a:r>
              <a:rPr lang="it-IT" sz="1400" dirty="0" err="1"/>
              <a:t>differences</a:t>
            </a:r>
            <a:r>
              <a:rPr lang="it-IT" sz="1400" dirty="0"/>
              <a:t> and the </a:t>
            </a:r>
            <a:r>
              <a:rPr lang="it-IT" sz="1400" dirty="0" err="1"/>
              <a:t>complications</a:t>
            </a:r>
            <a:r>
              <a:rPr lang="it-IT" sz="1400" dirty="0"/>
              <a:t> </a:t>
            </a:r>
            <a:r>
              <a:rPr lang="it-IT" sz="1400" dirty="0" err="1"/>
              <a:t>that</a:t>
            </a:r>
            <a:r>
              <a:rPr lang="it-IT" sz="1400" dirty="0"/>
              <a:t> </a:t>
            </a:r>
            <a:r>
              <a:rPr lang="it-IT" sz="1400" dirty="0" err="1"/>
              <a:t>arise</a:t>
            </a:r>
            <a:r>
              <a:rPr lang="it-IT" sz="1400" dirty="0"/>
              <a:t> with respect to the </a:t>
            </a:r>
            <a:r>
              <a:rPr lang="it-IT" sz="1400" dirty="0" err="1"/>
              <a:t>symmetric</a:t>
            </a:r>
            <a:r>
              <a:rPr lang="it-IT" sz="1400" dirty="0"/>
              <a:t> case. </a:t>
            </a:r>
            <a:r>
              <a:rPr lang="it-IT" sz="1400" dirty="0" err="1"/>
              <a:t>We</a:t>
            </a:r>
            <a:r>
              <a:rPr lang="it-IT" sz="1400" dirty="0"/>
              <a:t> conclude by offering an </a:t>
            </a:r>
            <a:r>
              <a:rPr lang="it-IT" sz="1400" dirty="0" err="1"/>
              <a:t>overview</a:t>
            </a:r>
            <a:r>
              <a:rPr lang="it-IT" sz="1400" dirty="0"/>
              <a:t> of the </a:t>
            </a:r>
            <a:r>
              <a:rPr lang="it-IT" sz="1400" dirty="0" err="1"/>
              <a:t>stability</a:t>
            </a:r>
            <a:r>
              <a:rPr lang="it-IT" sz="1400" dirty="0"/>
              <a:t> </a:t>
            </a:r>
            <a:r>
              <a:rPr lang="it-IT" sz="1400" dirty="0" err="1"/>
              <a:t>analysis</a:t>
            </a:r>
            <a:r>
              <a:rPr lang="it-IT" sz="1400" dirty="0"/>
              <a:t> in more general </a:t>
            </a:r>
            <a:r>
              <a:rPr lang="it-IT" sz="1400" dirty="0" err="1"/>
              <a:t>situations</a:t>
            </a:r>
            <a:r>
              <a:rPr lang="it-IT" sz="1400" dirty="0"/>
              <a:t>, </a:t>
            </a:r>
            <a:r>
              <a:rPr lang="it-IT" sz="1400" dirty="0" err="1"/>
              <a:t>where</a:t>
            </a:r>
            <a:r>
              <a:rPr lang="it-IT" sz="1400" dirty="0"/>
              <a:t> multiple </a:t>
            </a:r>
            <a:r>
              <a:rPr lang="it-IT" sz="1400" dirty="0" err="1"/>
              <a:t>torsional</a:t>
            </a:r>
            <a:r>
              <a:rPr lang="it-IT" sz="1400" dirty="0"/>
              <a:t> </a:t>
            </a:r>
            <a:r>
              <a:rPr lang="it-IT" sz="1400" dirty="0" err="1"/>
              <a:t>modes</a:t>
            </a:r>
            <a:r>
              <a:rPr lang="it-IT" sz="1400" dirty="0"/>
              <a:t> are </a:t>
            </a:r>
            <a:r>
              <a:rPr lang="it-IT" sz="1400" dirty="0" err="1"/>
              <a:t>involved</a:t>
            </a:r>
            <a:r>
              <a:rPr lang="it-IT" sz="1400" dirty="0"/>
              <a:t> and the </a:t>
            </a:r>
            <a:r>
              <a:rPr lang="it-IT" sz="1400" dirty="0" err="1"/>
              <a:t>vertical</a:t>
            </a:r>
            <a:r>
              <a:rPr lang="it-IT" sz="1400" dirty="0"/>
              <a:t> component </a:t>
            </a:r>
            <a:r>
              <a:rPr lang="it-IT" sz="1400" dirty="0" err="1"/>
              <a:t>is</a:t>
            </a:r>
            <a:r>
              <a:rPr lang="it-IT" sz="1400" dirty="0"/>
              <a:t> no </a:t>
            </a:r>
            <a:r>
              <a:rPr lang="it-IT" sz="1400" dirty="0" err="1"/>
              <a:t>longer</a:t>
            </a:r>
            <a:r>
              <a:rPr lang="it-IT" sz="1400" dirty="0"/>
              <a:t> restricted to a single mode, taking </a:t>
            </a:r>
            <a:r>
              <a:rPr lang="it-IT" sz="1400" dirty="0" err="1"/>
              <a:t>also</a:t>
            </a:r>
            <a:r>
              <a:rPr lang="it-IT" sz="1400" dirty="0"/>
              <a:t> </a:t>
            </a:r>
            <a:r>
              <a:rPr lang="it-IT" sz="1400" dirty="0" err="1"/>
              <a:t>into</a:t>
            </a:r>
            <a:r>
              <a:rPr lang="it-IT" sz="1400" dirty="0"/>
              <a:t> account </a:t>
            </a:r>
            <a:r>
              <a:rPr lang="it-IT" sz="1400" dirty="0" err="1"/>
              <a:t>damping</a:t>
            </a:r>
            <a:r>
              <a:rPr lang="it-IT" sz="1400" dirty="0"/>
              <a:t> effects and external </a:t>
            </a:r>
            <a:r>
              <a:rPr lang="it-IT" sz="1400" dirty="0" err="1"/>
              <a:t>forces</a:t>
            </a:r>
            <a:r>
              <a:rPr lang="it-IT" sz="1400"/>
              <a:t>.</a:t>
            </a:r>
          </a:p>
          <a:p>
            <a:pPr lvl="0"/>
            <a:endParaRPr lang="it-IT" sz="1400" dirty="0"/>
          </a:p>
          <a:p>
            <a:r>
              <a:rPr lang="it-IT" sz="1400" dirty="0"/>
              <a:t>The talk </a:t>
            </a:r>
            <a:r>
              <a:rPr lang="it-IT" sz="1400" dirty="0" err="1"/>
              <a:t>is</a:t>
            </a:r>
            <a:r>
              <a:rPr lang="it-IT" sz="1400" dirty="0"/>
              <a:t> </a:t>
            </a:r>
            <a:r>
              <a:rPr lang="it-IT" sz="1400" dirty="0" err="1"/>
              <a:t>based</a:t>
            </a:r>
            <a:r>
              <a:rPr lang="it-IT" sz="1400" dirty="0"/>
              <a:t> on joint work with Maurizio </a:t>
            </a:r>
            <a:r>
              <a:rPr lang="it-IT" sz="1400" dirty="0" err="1"/>
              <a:t>Garrione</a:t>
            </a:r>
            <a:r>
              <a:rPr lang="it-IT" sz="1400" dirty="0"/>
              <a:t> (Politecnico di Milano).</a:t>
            </a:r>
          </a:p>
          <a:p>
            <a:pPr algn="just"/>
            <a:endParaRPr lang="it-IT" sz="1200" dirty="0">
              <a:solidFill>
                <a:srgbClr val="000000"/>
              </a:solidFill>
              <a:latin typeface="Aptos"/>
            </a:endParaRPr>
          </a:p>
          <a:p>
            <a:pPr algn="just"/>
            <a:endParaRPr lang="it-IT" sz="1200" b="0" i="0" u="none" strike="noStrike" dirty="0">
              <a:solidFill>
                <a:srgbClr val="000000"/>
              </a:solidFill>
              <a:effectLst/>
              <a:latin typeface="Aptos"/>
            </a:endParaRPr>
          </a:p>
          <a:p>
            <a:pPr algn="just"/>
            <a:endParaRPr lang="it-IT" sz="1200" dirty="0">
              <a:latin typeface="Century Gothic" panose="020B0502020202020204" pitchFamily="34" charset="0"/>
            </a:endParaRPr>
          </a:p>
          <a:p>
            <a:endParaRPr lang="it-IT" sz="11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81DE3C0-2EB0-174A-A41A-A5B01A43A6DA}"/>
              </a:ext>
            </a:extLst>
          </p:cNvPr>
          <p:cNvSpPr txBox="1"/>
          <p:nvPr/>
        </p:nvSpPr>
        <p:spPr>
          <a:xfrm>
            <a:off x="609601" y="3013075"/>
            <a:ext cx="63055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err="1"/>
              <a:t>Monday</a:t>
            </a:r>
            <a:r>
              <a:rPr lang="it-IT" dirty="0"/>
              <a:t> 9 </a:t>
            </a:r>
            <a:r>
              <a:rPr lang="it-IT" dirty="0" err="1"/>
              <a:t>february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11.00 </a:t>
            </a:r>
            <a:r>
              <a:rPr lang="it-IT" dirty="0" err="1"/>
              <a:t>am</a:t>
            </a:r>
            <a:endParaRPr lang="it-IT" dirty="0"/>
          </a:p>
          <a:p>
            <a:pPr algn="ctr"/>
            <a:r>
              <a:rPr lang="it-IT" sz="1400" dirty="0"/>
              <a:t>Politecnico di Torino, Aula Seminari DISMA</a:t>
            </a:r>
          </a:p>
          <a:p>
            <a:pPr algn="ctr"/>
            <a:r>
              <a:rPr lang="it-IT" sz="1400" dirty="0"/>
              <a:t>Mathematical </a:t>
            </a:r>
            <a:r>
              <a:rPr lang="it-IT" sz="1400" dirty="0" err="1"/>
              <a:t>analysis</a:t>
            </a:r>
            <a:r>
              <a:rPr lang="it-IT" sz="1400" dirty="0"/>
              <a:t> seminar with </a:t>
            </a:r>
            <a:r>
              <a:rPr lang="it-IT" sz="1400" b="1" dirty="0"/>
              <a:t>Emanuele Pastorino </a:t>
            </a:r>
            <a:r>
              <a:rPr lang="it-IT" sz="1400" dirty="0"/>
              <a:t>- Politecnico di Milano</a:t>
            </a:r>
          </a:p>
          <a:p>
            <a:pPr algn="ctr"/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9619724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335</Words>
  <Application>Microsoft Office PowerPoint</Application>
  <PresentationFormat>Personalizzato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Century Gothic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Matteo  Bonaccorso</dc:creator>
  <cp:lastModifiedBy>Silvia  Brannetti</cp:lastModifiedBy>
  <cp:revision>11</cp:revision>
  <dcterms:created xsi:type="dcterms:W3CDTF">2024-04-22T12:39:25Z</dcterms:created>
  <dcterms:modified xsi:type="dcterms:W3CDTF">2026-02-03T09:07:20Z</dcterms:modified>
</cp:coreProperties>
</file>