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94" userDrawn="1">
          <p15:clr>
            <a:srgbClr val="A4A3A4"/>
          </p15:clr>
        </p15:guide>
        <p15:guide id="3" pos="4468" userDrawn="1">
          <p15:clr>
            <a:srgbClr val="A4A3A4"/>
          </p15:clr>
        </p15:guide>
        <p15:guide id="4" orient="horz" pos="6248" userDrawn="1">
          <p15:clr>
            <a:srgbClr val="A4A3A4"/>
          </p15:clr>
        </p15:guide>
        <p15:guide id="5" orient="horz" pos="1462" userDrawn="1">
          <p15:clr>
            <a:srgbClr val="A4A3A4"/>
          </p15:clr>
        </p15:guide>
        <p15:guide id="6" orient="horz" pos="21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0BC"/>
    <a:srgbClr val="19408B"/>
    <a:srgbClr val="1A5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83"/>
    <p:restoredTop sz="94633"/>
  </p:normalViewPr>
  <p:slideViewPr>
    <p:cSldViewPr snapToGrid="0" snapToObjects="1" showGuides="1">
      <p:cViewPr>
        <p:scale>
          <a:sx n="100" d="100"/>
          <a:sy n="100" d="100"/>
        </p:scale>
        <p:origin x="1278" y="-3048"/>
      </p:cViewPr>
      <p:guideLst>
        <p:guide pos="294"/>
        <p:guide pos="4468"/>
        <p:guide orient="horz" pos="6248"/>
        <p:guide orient="horz" pos="1462"/>
        <p:guide orient="horz" pos="214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EF5167-FE1D-3A4C-B7DA-B7634656F597}" type="datetimeFigureOut">
              <a:rPr lang="it-IT" smtClean="0"/>
              <a:t>03/02/2026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951716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0FEF5167-FE1D-3A4C-B7DA-B7634656F597}" type="datetimeFigureOut">
              <a:rPr lang="it-IT" smtClean="0"/>
              <a:t>03/02/2026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1307186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0FEF5167-FE1D-3A4C-B7DA-B7634656F597}" type="datetimeFigureOut">
              <a:rPr lang="it-IT" smtClean="0"/>
              <a:t>03/02/2026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2446547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0FEF5167-FE1D-3A4C-B7DA-B7634656F597}" type="datetimeFigureOut">
              <a:rPr lang="it-IT" smtClean="0"/>
              <a:t>03/02/2026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176067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0FEF5167-FE1D-3A4C-B7DA-B7634656F597}" type="datetimeFigureOut">
              <a:rPr lang="it-IT" smtClean="0"/>
              <a:t>03/02/2026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1151447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0FEF5167-FE1D-3A4C-B7DA-B7634656F597}" type="datetimeFigureOut">
              <a:rPr lang="it-IT" smtClean="0"/>
              <a:t>03/02/2026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427454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520713" y="3905482"/>
            <a:ext cx="3198096" cy="5744375"/>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3827086" y="3905482"/>
            <a:ext cx="3213847" cy="5744375"/>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0FEF5167-FE1D-3A4C-B7DA-B7634656F597}" type="datetimeFigureOut">
              <a:rPr lang="it-IT" smtClean="0"/>
              <a:t>03/02/2026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2853714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FEF5167-FE1D-3A4C-B7DA-B7634656F597}" type="datetimeFigureOut">
              <a:rPr lang="it-IT" smtClean="0"/>
              <a:t>03/02/2026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18422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EF5167-FE1D-3A4C-B7DA-B7634656F597}" type="datetimeFigureOut">
              <a:rPr lang="it-IT" smtClean="0"/>
              <a:t>03/02/2026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425199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it-IT"/>
              <a:t>Fare clic per modificare lo stile del titolo dello schema</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0FEF5167-FE1D-3A4C-B7DA-B7634656F597}" type="datetimeFigureOut">
              <a:rPr lang="it-IT" smtClean="0"/>
              <a:t>03/02/2026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3079811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it-IT"/>
              <a:t>Fare clic sull'icona per inserire un'immagine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0FEF5167-FE1D-3A4C-B7DA-B7634656F597}" type="datetimeFigureOut">
              <a:rPr lang="it-IT" smtClean="0"/>
              <a:t>03/02/2026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811F4F4-25EC-FD4B-BAA5-65ADB468C1E0}" type="slidenum">
              <a:rPr lang="it-IT" smtClean="0"/>
              <a:t>‹N›</a:t>
            </a:fld>
            <a:endParaRPr lang="it-IT"/>
          </a:p>
        </p:txBody>
      </p:sp>
    </p:spTree>
    <p:extLst>
      <p:ext uri="{BB962C8B-B14F-4D97-AF65-F5344CB8AC3E}">
        <p14:creationId xmlns:p14="http://schemas.microsoft.com/office/powerpoint/2010/main" val="241768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FEF5167-FE1D-3A4C-B7DA-B7634656F597}" type="datetimeFigureOut">
              <a:rPr lang="it-IT" smtClean="0"/>
              <a:t>03/02/2026</a:t>
            </a:fld>
            <a:endParaRPr lang="it-IT"/>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7811F4F4-25EC-FD4B-BAA5-65ADB468C1E0}" type="slidenum">
              <a:rPr lang="it-IT" smtClean="0"/>
              <a:t>‹N›</a:t>
            </a:fld>
            <a:endParaRPr lang="it-IT"/>
          </a:p>
        </p:txBody>
      </p:sp>
    </p:spTree>
    <p:extLst>
      <p:ext uri="{BB962C8B-B14F-4D97-AF65-F5344CB8AC3E}">
        <p14:creationId xmlns:p14="http://schemas.microsoft.com/office/powerpoint/2010/main" val="4115711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D3FC43-4789-1F4C-B56F-51EBB0367008}"/>
              </a:ext>
            </a:extLst>
          </p:cNvPr>
          <p:cNvSpPr txBox="1"/>
          <p:nvPr/>
        </p:nvSpPr>
        <p:spPr>
          <a:xfrm>
            <a:off x="351692" y="5307786"/>
            <a:ext cx="7035697" cy="3954929"/>
          </a:xfrm>
          <a:prstGeom prst="rect">
            <a:avLst/>
          </a:prstGeom>
          <a:noFill/>
        </p:spPr>
        <p:txBody>
          <a:bodyPr wrap="square" rtlCol="0">
            <a:spAutoFit/>
          </a:bodyPr>
          <a:lstStyle/>
          <a:p>
            <a:r>
              <a:rPr lang="it-IT" sz="1400" dirty="0"/>
              <a:t> </a:t>
            </a:r>
          </a:p>
          <a:p>
            <a:endParaRPr lang="it-IT" sz="1400" b="1" dirty="0">
              <a:solidFill>
                <a:schemeClr val="accent5">
                  <a:lumMod val="75000"/>
                </a:schemeClr>
              </a:solidFill>
            </a:endParaRPr>
          </a:p>
          <a:p>
            <a:r>
              <a:rPr lang="it-IT" sz="2000" b="1" dirty="0" err="1">
                <a:solidFill>
                  <a:schemeClr val="accent5">
                    <a:lumMod val="75000"/>
                  </a:schemeClr>
                </a:solidFill>
              </a:rPr>
              <a:t>Automatization</a:t>
            </a:r>
            <a:r>
              <a:rPr lang="it-IT" sz="2000" b="1" dirty="0">
                <a:solidFill>
                  <a:schemeClr val="accent5">
                    <a:lumMod val="75000"/>
                  </a:schemeClr>
                </a:solidFill>
              </a:rPr>
              <a:t> of </a:t>
            </a:r>
            <a:r>
              <a:rPr lang="it-IT" sz="2000" b="1" dirty="0" err="1">
                <a:solidFill>
                  <a:schemeClr val="accent5">
                    <a:lumMod val="75000"/>
                  </a:schemeClr>
                </a:solidFill>
              </a:rPr>
              <a:t>Differential</a:t>
            </a:r>
            <a:r>
              <a:rPr lang="it-IT" sz="2000" b="1" dirty="0">
                <a:solidFill>
                  <a:schemeClr val="accent5">
                    <a:lumMod val="75000"/>
                  </a:schemeClr>
                </a:solidFill>
              </a:rPr>
              <a:t> </a:t>
            </a:r>
            <a:r>
              <a:rPr lang="it-IT" sz="2000" b="1" dirty="0" err="1">
                <a:solidFill>
                  <a:schemeClr val="accent5">
                    <a:lumMod val="75000"/>
                  </a:schemeClr>
                </a:solidFill>
              </a:rPr>
              <a:t>Cryptanalysis</a:t>
            </a:r>
            <a:endParaRPr lang="it-IT" sz="2000" b="1" dirty="0">
              <a:solidFill>
                <a:schemeClr val="accent5">
                  <a:lumMod val="75000"/>
                </a:schemeClr>
              </a:solidFill>
            </a:endParaRPr>
          </a:p>
          <a:p>
            <a:r>
              <a:rPr lang="en-US" sz="1200"/>
              <a:t>Seminar </a:t>
            </a:r>
            <a:r>
              <a:rPr lang="en-US" sz="1200" dirty="0"/>
              <a:t>from the “</a:t>
            </a:r>
            <a:r>
              <a:rPr lang="en-US" sz="1200" dirty="0" err="1"/>
              <a:t>CrypTO</a:t>
            </a:r>
            <a:r>
              <a:rPr lang="en-US" sz="1200" dirty="0"/>
              <a:t> Seminars” series, in collaboration with </a:t>
            </a:r>
            <a:r>
              <a:rPr lang="en-US" sz="1200" dirty="0" err="1"/>
              <a:t>Telsy</a:t>
            </a:r>
            <a:r>
              <a:rPr lang="en-US" sz="1200" dirty="0"/>
              <a:t> </a:t>
            </a:r>
            <a:r>
              <a:rPr lang="en-US" sz="1200" dirty="0" err="1"/>
              <a:t>SpA</a:t>
            </a:r>
            <a:r>
              <a:rPr lang="en-US" sz="1200" dirty="0"/>
              <a:t>, the TIM Group's center of expertise in cryptography and cybersecurity, operating within the scope of TIM Enterprise </a:t>
            </a:r>
          </a:p>
          <a:p>
            <a:endParaRPr lang="it-IT" sz="1200" dirty="0"/>
          </a:p>
          <a:p>
            <a:r>
              <a:rPr lang="it-IT" b="1" dirty="0">
                <a:solidFill>
                  <a:schemeClr val="accent5">
                    <a:lumMod val="75000"/>
                  </a:schemeClr>
                </a:solidFill>
              </a:rPr>
              <a:t>Abstract </a:t>
            </a:r>
          </a:p>
          <a:p>
            <a:pPr algn="just"/>
            <a:r>
              <a:rPr lang="en-US" sz="1100" dirty="0"/>
              <a:t>The increasing complexity of modern block ciphers makes the manual design and analysis of cryptanalytic attacks progressively more difficult, motivating the use of automated and data-driven techniques. In recent years, machine learning has emerged as a promising tool for cryptanalysis, in particular for the construction of distinguishers on reduced-round primitives. In the first part of this seminar, I give an overview of how machine learning approaches cryptanalysis, focusing on neural distinguishers and their relationship with classical differential attacks. I discuss common design choices, threat models, and limitations of purely black-box learning-based methods. The second part of the seminar concentrates on a concrete machine-learning-based attack. I present a generic feature-engineering technique based on partial decryption, which incorporates structural information about the cipher into neural models. This approach improves the efficiency and robustness of neural distinguishers, while also enhancing their interpretability by linking learned features to well-known cryptanalytic properties. Overall, the seminar shows how machine learning can be leveraged as an effective and principled tool for cryptanalysis, bridging data-driven techniques and classical cryptographic insight. </a:t>
            </a:r>
            <a:endParaRPr lang="it-IT" sz="1100" dirty="0">
              <a:solidFill>
                <a:srgbClr val="000000"/>
              </a:solidFill>
              <a:latin typeface="Aptos"/>
            </a:endParaRPr>
          </a:p>
          <a:p>
            <a:endParaRPr lang="it-IT" sz="1100" dirty="0"/>
          </a:p>
        </p:txBody>
      </p:sp>
      <p:sp>
        <p:nvSpPr>
          <p:cNvPr id="5" name="CasellaDiTesto 4">
            <a:extLst>
              <a:ext uri="{FF2B5EF4-FFF2-40B4-BE49-F238E27FC236}">
                <a16:creationId xmlns:a16="http://schemas.microsoft.com/office/drawing/2014/main" id="{B81DE3C0-2EB0-174A-A41A-A5B01A43A6DA}"/>
              </a:ext>
            </a:extLst>
          </p:cNvPr>
          <p:cNvSpPr txBox="1"/>
          <p:nvPr/>
        </p:nvSpPr>
        <p:spPr>
          <a:xfrm>
            <a:off x="771525" y="2295805"/>
            <a:ext cx="6486526" cy="1261884"/>
          </a:xfrm>
          <a:prstGeom prst="rect">
            <a:avLst/>
          </a:prstGeom>
          <a:noFill/>
        </p:spPr>
        <p:txBody>
          <a:bodyPr wrap="square" rtlCol="0">
            <a:spAutoFit/>
          </a:bodyPr>
          <a:lstStyle/>
          <a:p>
            <a:pPr algn="ctr"/>
            <a:r>
              <a:rPr lang="it-IT" sz="1400" dirty="0"/>
              <a:t>The seminar by </a:t>
            </a:r>
            <a:r>
              <a:rPr lang="it-IT" sz="1400" b="1" dirty="0"/>
              <a:t>Rocco Brunelli </a:t>
            </a:r>
            <a:r>
              <a:rPr lang="it-IT" sz="1400" dirty="0" err="1"/>
              <a:t>will</a:t>
            </a:r>
            <a:r>
              <a:rPr lang="it-IT" sz="1400" dirty="0"/>
              <a:t> take place </a:t>
            </a:r>
          </a:p>
          <a:p>
            <a:pPr algn="ctr"/>
            <a:br>
              <a:rPr lang="it-IT" sz="1400" dirty="0"/>
            </a:br>
            <a:r>
              <a:rPr lang="it-IT" sz="1600" b="1" dirty="0"/>
              <a:t>17 </a:t>
            </a:r>
            <a:r>
              <a:rPr lang="it-IT" sz="1600" b="1" dirty="0" err="1"/>
              <a:t>February</a:t>
            </a:r>
            <a:r>
              <a:rPr lang="it-IT" sz="1600" b="1" dirty="0"/>
              <a:t> 2026 </a:t>
            </a:r>
            <a:r>
              <a:rPr lang="it-IT" sz="1600" b="1" dirty="0" err="1"/>
              <a:t>at</a:t>
            </a:r>
            <a:r>
              <a:rPr lang="it-IT" sz="1600" b="1" dirty="0"/>
              <a:t> 2.30 </a:t>
            </a:r>
            <a:r>
              <a:rPr lang="it-IT" sz="1600" b="1" dirty="0" err="1"/>
              <a:t>pm</a:t>
            </a:r>
            <a:endParaRPr lang="it-IT" sz="1600" b="1" dirty="0"/>
          </a:p>
          <a:p>
            <a:pPr algn="ctr"/>
            <a:r>
              <a:rPr lang="it-IT" sz="1600" b="1" dirty="0"/>
              <a:t> Politecnico di Torino, Aula </a:t>
            </a:r>
            <a:r>
              <a:rPr lang="it-IT" sz="1600" b="1" dirty="0" err="1"/>
              <a:t>Buzano</a:t>
            </a:r>
            <a:r>
              <a:rPr lang="it-IT" sz="1600" b="1" dirty="0"/>
              <a:t> – DISMA </a:t>
            </a:r>
            <a:r>
              <a:rPr lang="it-IT" sz="1600" b="1" dirty="0" err="1"/>
              <a:t>third</a:t>
            </a:r>
            <a:r>
              <a:rPr lang="it-IT" sz="1600" b="1" dirty="0"/>
              <a:t> </a:t>
            </a:r>
            <a:r>
              <a:rPr lang="it-IT" sz="1600" b="1" dirty="0" err="1"/>
              <a:t>floor</a:t>
            </a:r>
            <a:r>
              <a:rPr lang="it-IT" sz="1600" b="1" dirty="0"/>
              <a:t> </a:t>
            </a:r>
          </a:p>
          <a:p>
            <a:pPr algn="ctr"/>
            <a:endParaRPr lang="it-IT" sz="1600" b="1" dirty="0"/>
          </a:p>
        </p:txBody>
      </p:sp>
      <p:pic>
        <p:nvPicPr>
          <p:cNvPr id="10" name="Immagine 9">
            <a:extLst>
              <a:ext uri="{FF2B5EF4-FFF2-40B4-BE49-F238E27FC236}">
                <a16:creationId xmlns:a16="http://schemas.microsoft.com/office/drawing/2014/main" id="{5B2766BE-397F-4EA6-888A-3536FB9CD7D8}"/>
              </a:ext>
            </a:extLst>
          </p:cNvPr>
          <p:cNvPicPr>
            <a:picLocks noChangeAspect="1"/>
          </p:cNvPicPr>
          <p:nvPr/>
        </p:nvPicPr>
        <p:blipFill>
          <a:blip r:embed="rId3"/>
          <a:stretch>
            <a:fillRect/>
          </a:stretch>
        </p:blipFill>
        <p:spPr>
          <a:xfrm>
            <a:off x="2846387" y="3558205"/>
            <a:ext cx="1866900" cy="1866900"/>
          </a:xfrm>
          <a:prstGeom prst="rect">
            <a:avLst/>
          </a:prstGeom>
        </p:spPr>
      </p:pic>
    </p:spTree>
    <p:extLst>
      <p:ext uri="{BB962C8B-B14F-4D97-AF65-F5344CB8AC3E}">
        <p14:creationId xmlns:p14="http://schemas.microsoft.com/office/powerpoint/2010/main" val="2961972446"/>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TotalTime>
  <Words>258</Words>
  <Application>Microsoft Office PowerPoint</Application>
  <PresentationFormat>Personalizzato</PresentationFormat>
  <Paragraphs>10</Paragraphs>
  <Slides>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vt:i4>
      </vt:variant>
    </vt:vector>
  </HeadingPairs>
  <TitlesOfParts>
    <vt:vector size="6" baseType="lpstr">
      <vt:lpstr>Aptos</vt:lpstr>
      <vt:lpstr>Arial</vt:lpstr>
      <vt:lpstr>Calibri</vt:lpstr>
      <vt:lpstr>Calibri Light</vt:lpstr>
      <vt:lpstr>Tema di Office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Matteo  Bonaccorso</dc:creator>
  <cp:lastModifiedBy>Silvia  Brannetti</cp:lastModifiedBy>
  <cp:revision>23</cp:revision>
  <dcterms:created xsi:type="dcterms:W3CDTF">2024-04-22T12:39:25Z</dcterms:created>
  <dcterms:modified xsi:type="dcterms:W3CDTF">2026-02-03T11:18:41Z</dcterms:modified>
</cp:coreProperties>
</file>