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</p:sldIdLst>
  <p:sldSz cx="7559675" cy="106918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2" pos="294" userDrawn="1">
          <p15:clr>
            <a:srgbClr val="A4A3A4"/>
          </p15:clr>
        </p15:guide>
        <p15:guide id="3" pos="4468" userDrawn="1">
          <p15:clr>
            <a:srgbClr val="A4A3A4"/>
          </p15:clr>
        </p15:guide>
        <p15:guide id="4" orient="horz" pos="6248" userDrawn="1">
          <p15:clr>
            <a:srgbClr val="A4A3A4"/>
          </p15:clr>
        </p15:guide>
        <p15:guide id="5" orient="horz" pos="1462" userDrawn="1">
          <p15:clr>
            <a:srgbClr val="A4A3A4"/>
          </p15:clr>
        </p15:guide>
        <p15:guide id="6" orient="horz" pos="2143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C0BC"/>
    <a:srgbClr val="19408B"/>
    <a:srgbClr val="1A529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083"/>
    <p:restoredTop sz="94633"/>
  </p:normalViewPr>
  <p:slideViewPr>
    <p:cSldViewPr snapToGrid="0" snapToObjects="1" showGuides="1">
      <p:cViewPr>
        <p:scale>
          <a:sx n="84" d="100"/>
          <a:sy n="84" d="100"/>
        </p:scale>
        <p:origin x="1674" y="-1482"/>
      </p:cViewPr>
      <p:guideLst>
        <p:guide pos="294"/>
        <p:guide pos="4468"/>
        <p:guide orient="horz" pos="6248"/>
        <p:guide orient="horz" pos="1462"/>
        <p:guide orient="horz" pos="2143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6976" y="1749795"/>
            <a:ext cx="6425724" cy="3722335"/>
          </a:xfrm>
        </p:spPr>
        <p:txBody>
          <a:bodyPr anchor="b"/>
          <a:lstStyle>
            <a:lvl1pPr algn="ctr">
              <a:defRPr sz="496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984"/>
            </a:lvl1pPr>
            <a:lvl2pPr marL="377967" indent="0" algn="ctr">
              <a:buNone/>
              <a:defRPr sz="1653"/>
            </a:lvl2pPr>
            <a:lvl3pPr marL="755934" indent="0" algn="ctr">
              <a:buNone/>
              <a:defRPr sz="1488"/>
            </a:lvl3pPr>
            <a:lvl4pPr marL="1133902" indent="0" algn="ctr">
              <a:buNone/>
              <a:defRPr sz="1323"/>
            </a:lvl4pPr>
            <a:lvl5pPr marL="1511869" indent="0" algn="ctr">
              <a:buNone/>
              <a:defRPr sz="1323"/>
            </a:lvl5pPr>
            <a:lvl6pPr marL="1889836" indent="0" algn="ctr">
              <a:buNone/>
              <a:defRPr sz="1323"/>
            </a:lvl6pPr>
            <a:lvl7pPr marL="2267803" indent="0" algn="ctr">
              <a:buNone/>
              <a:defRPr sz="1323"/>
            </a:lvl7pPr>
            <a:lvl8pPr marL="2645771" indent="0" algn="ctr">
              <a:buNone/>
              <a:defRPr sz="1323"/>
            </a:lvl8pPr>
            <a:lvl9pPr marL="3023738" indent="0" algn="ctr">
              <a:buNone/>
              <a:defRPr sz="1323"/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EF5167-FE1D-3A4C-B7DA-B7634656F597}" type="datetimeFigureOut">
              <a:rPr lang="it-IT" smtClean="0"/>
              <a:t>02/02/2026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11F4F4-25EC-FD4B-BAA5-65ADB468C1E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517160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EF5167-FE1D-3A4C-B7DA-B7634656F597}" type="datetimeFigureOut">
              <a:rPr lang="it-IT" smtClean="0"/>
              <a:t>02/02/2026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11F4F4-25EC-FD4B-BAA5-65ADB468C1E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071861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09893" y="569240"/>
            <a:ext cx="1630055" cy="9060817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728" y="569240"/>
            <a:ext cx="4795669" cy="9060817"/>
          </a:xfrm>
        </p:spPr>
        <p:txBody>
          <a:bodyPr vert="eaVert"/>
          <a:lstStyle/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EF5167-FE1D-3A4C-B7DA-B7634656F597}" type="datetimeFigureOut">
              <a:rPr lang="it-IT" smtClean="0"/>
              <a:t>02/02/2026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11F4F4-25EC-FD4B-BAA5-65ADB468C1E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465477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EF5167-FE1D-3A4C-B7DA-B7634656F597}" type="datetimeFigureOut">
              <a:rPr lang="it-IT" smtClean="0"/>
              <a:t>02/02/2026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11F4F4-25EC-FD4B-BAA5-65ADB468C1E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606759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791" y="2665532"/>
            <a:ext cx="6520220" cy="4447496"/>
          </a:xfrm>
        </p:spPr>
        <p:txBody>
          <a:bodyPr anchor="b"/>
          <a:lstStyle>
            <a:lvl1pPr>
              <a:defRPr sz="496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5791" y="7155103"/>
            <a:ext cx="6520220" cy="2338833"/>
          </a:xfrm>
        </p:spPr>
        <p:txBody>
          <a:bodyPr/>
          <a:lstStyle>
            <a:lvl1pPr marL="0" indent="0">
              <a:buNone/>
              <a:defRPr sz="1984">
                <a:solidFill>
                  <a:schemeClr val="tx1"/>
                </a:solidFill>
              </a:defRPr>
            </a:lvl1pPr>
            <a:lvl2pPr marL="377967" indent="0">
              <a:buNone/>
              <a:defRPr sz="1653">
                <a:solidFill>
                  <a:schemeClr val="tx1">
                    <a:tint val="75000"/>
                  </a:schemeClr>
                </a:solidFill>
              </a:defRPr>
            </a:lvl2pPr>
            <a:lvl3pPr marL="755934" indent="0">
              <a:buNone/>
              <a:defRPr sz="1488">
                <a:solidFill>
                  <a:schemeClr val="tx1">
                    <a:tint val="75000"/>
                  </a:schemeClr>
                </a:solidFill>
              </a:defRPr>
            </a:lvl3pPr>
            <a:lvl4pPr marL="1133902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4pPr>
            <a:lvl5pPr marL="1511869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5pPr>
            <a:lvl6pPr marL="1889836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6pPr>
            <a:lvl7pPr marL="2267803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7pPr>
            <a:lvl8pPr marL="2645771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8pPr>
            <a:lvl9pPr marL="3023738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EF5167-FE1D-3A4C-B7DA-B7634656F597}" type="datetimeFigureOut">
              <a:rPr lang="it-IT" smtClean="0"/>
              <a:t>02/02/2026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11F4F4-25EC-FD4B-BAA5-65ADB468C1E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514475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9728" y="2846200"/>
            <a:ext cx="3212862" cy="6783857"/>
          </a:xfrm>
        </p:spPr>
        <p:txBody>
          <a:bodyPr/>
          <a:lstStyle/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27085" y="2846200"/>
            <a:ext cx="3212862" cy="6783857"/>
          </a:xfrm>
        </p:spPr>
        <p:txBody>
          <a:bodyPr/>
          <a:lstStyle/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EF5167-FE1D-3A4C-B7DA-B7634656F597}" type="datetimeFigureOut">
              <a:rPr lang="it-IT" smtClean="0"/>
              <a:t>02/02/2026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11F4F4-25EC-FD4B-BAA5-65ADB468C1E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745464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569242"/>
            <a:ext cx="6520220" cy="2066590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0713" y="2620980"/>
            <a:ext cx="3198096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13" y="3905482"/>
            <a:ext cx="3198096" cy="5744375"/>
          </a:xfrm>
        </p:spPr>
        <p:txBody>
          <a:bodyPr/>
          <a:lstStyle/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27086" y="2620980"/>
            <a:ext cx="3213847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27086" y="3905482"/>
            <a:ext cx="3213847" cy="5744375"/>
          </a:xfrm>
        </p:spPr>
        <p:txBody>
          <a:bodyPr/>
          <a:lstStyle/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EF5167-FE1D-3A4C-B7DA-B7634656F597}" type="datetimeFigureOut">
              <a:rPr lang="it-IT" smtClean="0"/>
              <a:t>02/02/2026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11F4F4-25EC-FD4B-BAA5-65ADB468C1E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537140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EF5167-FE1D-3A4C-B7DA-B7634656F597}" type="datetimeFigureOut">
              <a:rPr lang="it-IT" smtClean="0"/>
              <a:t>02/02/2026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11F4F4-25EC-FD4B-BAA5-65ADB468C1E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42269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EF5167-FE1D-3A4C-B7DA-B7634656F597}" type="datetimeFigureOut">
              <a:rPr lang="it-IT" smtClean="0"/>
              <a:t>02/02/2026</a:t>
            </a:fld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11F4F4-25EC-FD4B-BAA5-65ADB468C1E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51997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3847" y="1539425"/>
            <a:ext cx="3827085" cy="7598117"/>
          </a:xfrm>
        </p:spPr>
        <p:txBody>
          <a:bodyPr/>
          <a:lstStyle>
            <a:lvl1pPr>
              <a:defRPr sz="2645"/>
            </a:lvl1pPr>
            <a:lvl2pPr>
              <a:defRPr sz="2315"/>
            </a:lvl2pPr>
            <a:lvl3pPr>
              <a:defRPr sz="1984"/>
            </a:lvl3pPr>
            <a:lvl4pPr>
              <a:defRPr sz="1653"/>
            </a:lvl4pPr>
            <a:lvl5pPr>
              <a:defRPr sz="1653"/>
            </a:lvl5pPr>
            <a:lvl6pPr>
              <a:defRPr sz="1653"/>
            </a:lvl6pPr>
            <a:lvl7pPr>
              <a:defRPr sz="1653"/>
            </a:lvl7pPr>
            <a:lvl8pPr>
              <a:defRPr sz="1653"/>
            </a:lvl8pPr>
            <a:lvl9pPr>
              <a:defRPr sz="1653"/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EF5167-FE1D-3A4C-B7DA-B7634656F597}" type="datetimeFigureOut">
              <a:rPr lang="it-IT" smtClean="0"/>
              <a:t>02/02/2026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11F4F4-25EC-FD4B-BAA5-65ADB468C1E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798119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13847" y="1539425"/>
            <a:ext cx="3827085" cy="7598117"/>
          </a:xfrm>
        </p:spPr>
        <p:txBody>
          <a:bodyPr anchor="t"/>
          <a:lstStyle>
            <a:lvl1pPr marL="0" indent="0">
              <a:buNone/>
              <a:defRPr sz="2645"/>
            </a:lvl1pPr>
            <a:lvl2pPr marL="377967" indent="0">
              <a:buNone/>
              <a:defRPr sz="2315"/>
            </a:lvl2pPr>
            <a:lvl3pPr marL="755934" indent="0">
              <a:buNone/>
              <a:defRPr sz="1984"/>
            </a:lvl3pPr>
            <a:lvl4pPr marL="1133902" indent="0">
              <a:buNone/>
              <a:defRPr sz="1653"/>
            </a:lvl4pPr>
            <a:lvl5pPr marL="1511869" indent="0">
              <a:buNone/>
              <a:defRPr sz="1653"/>
            </a:lvl5pPr>
            <a:lvl6pPr marL="1889836" indent="0">
              <a:buNone/>
              <a:defRPr sz="1653"/>
            </a:lvl6pPr>
            <a:lvl7pPr marL="2267803" indent="0">
              <a:buNone/>
              <a:defRPr sz="1653"/>
            </a:lvl7pPr>
            <a:lvl8pPr marL="2645771" indent="0">
              <a:buNone/>
              <a:defRPr sz="1653"/>
            </a:lvl8pPr>
            <a:lvl9pPr marL="3023738" indent="0">
              <a:buNone/>
              <a:defRPr sz="1653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EF5167-FE1D-3A4C-B7DA-B7634656F597}" type="datetimeFigureOut">
              <a:rPr lang="it-IT" smtClean="0"/>
              <a:t>02/02/2026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11F4F4-25EC-FD4B-BAA5-65ADB468C1E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176883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728" y="2846200"/>
            <a:ext cx="6520220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EF5167-FE1D-3A4C-B7DA-B7634656F597}" type="datetimeFigureOut">
              <a:rPr lang="it-IT" smtClean="0"/>
              <a:t>02/02/2026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11F4F4-25EC-FD4B-BAA5-65ADB468C1E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157117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55934" rtl="0" eaLnBrk="1" latinLnBrk="0" hangingPunct="1">
        <a:lnSpc>
          <a:spcPct val="90000"/>
        </a:lnSpc>
        <a:spcBef>
          <a:spcPct val="0"/>
        </a:spcBef>
        <a:buNone/>
        <a:defRPr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l" defTabSz="755934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math.fau.edu/people/faculty/persichetti.php" TargetMode="Externa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85D3FC43-4789-1F4C-B56F-51EBB0367008}"/>
              </a:ext>
            </a:extLst>
          </p:cNvPr>
          <p:cNvSpPr txBox="1"/>
          <p:nvPr/>
        </p:nvSpPr>
        <p:spPr>
          <a:xfrm>
            <a:off x="351692" y="5354577"/>
            <a:ext cx="7035697" cy="55707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/>
              <a:t> </a:t>
            </a:r>
            <a:r>
              <a:rPr lang="en-US" sz="1400" b="1"/>
              <a:t>Course </a:t>
            </a:r>
            <a:r>
              <a:rPr lang="en-US" sz="1400" b="1" dirty="0"/>
              <a:t>presentation:</a:t>
            </a:r>
            <a:r>
              <a:rPr lang="en-US" sz="1400" dirty="0"/>
              <a:t> </a:t>
            </a:r>
            <a:r>
              <a:rPr lang="en-US" sz="1400" i="1" dirty="0"/>
              <a:t>In this course, we explore code-based cryptography, starting from its unofficial birth with the </a:t>
            </a:r>
            <a:r>
              <a:rPr lang="en-US" sz="1400" i="1" dirty="0" err="1"/>
              <a:t>McEliece</a:t>
            </a:r>
            <a:r>
              <a:rPr lang="en-US" sz="1400" i="1" dirty="0"/>
              <a:t> cryptosystem, and arriving to modern-day schemes now under consideration at NIST to become new Post-Quantum standards. The course will include all relevant coding theory background.</a:t>
            </a:r>
            <a:r>
              <a:rPr lang="en-US" sz="1400" dirty="0"/>
              <a:t> </a:t>
            </a:r>
          </a:p>
          <a:p>
            <a:endParaRPr lang="en-US" sz="1400" dirty="0"/>
          </a:p>
          <a:p>
            <a:r>
              <a:rPr lang="en-US" sz="1400" b="1" dirty="0"/>
              <a:t>Course syllabus:</a:t>
            </a:r>
            <a:r>
              <a:rPr lang="en-US" sz="1400" dirty="0"/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i="1" dirty="0"/>
              <a:t>Introduction to coding theory (linear codes, generator and parity-check matrices, error correction).</a:t>
            </a:r>
            <a:endParaRPr lang="en-US" sz="1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i="1" dirty="0" err="1"/>
              <a:t>McEliece</a:t>
            </a:r>
            <a:r>
              <a:rPr lang="en-US" sz="1400" i="1" dirty="0"/>
              <a:t> cryptosystem and its security foundations.</a:t>
            </a:r>
            <a:endParaRPr lang="en-US" sz="1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i="1" dirty="0"/>
              <a:t>Variants and improvements of the </a:t>
            </a:r>
            <a:r>
              <a:rPr lang="en-US" sz="1400" i="1" dirty="0" err="1"/>
              <a:t>McEliece</a:t>
            </a:r>
            <a:r>
              <a:rPr lang="en-US" sz="1400" i="1" dirty="0"/>
              <a:t> scheme.</a:t>
            </a:r>
            <a:endParaRPr lang="en-US" sz="1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i="1" dirty="0"/>
              <a:t>Code-based digital signatures and related primitives.</a:t>
            </a:r>
            <a:endParaRPr lang="en-US" sz="1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i="1" dirty="0"/>
              <a:t>NIST Post-Quantum Cryptography standardization process and code-based candidates.</a:t>
            </a:r>
            <a:endParaRPr lang="en-US" sz="1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i="1" dirty="0"/>
              <a:t>Advanced topics and current research directions.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4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400" dirty="0"/>
          </a:p>
          <a:p>
            <a:r>
              <a:rPr lang="en-US" sz="1200" b="1" dirty="0"/>
              <a:t>Course schedule:</a:t>
            </a:r>
            <a:r>
              <a:rPr lang="en-US" sz="1200" dirty="0"/>
              <a:t> </a:t>
            </a:r>
          </a:p>
          <a:p>
            <a:r>
              <a:rPr lang="en-US" sz="1200" dirty="0"/>
              <a:t>Monday, February 16, 10:00–12:00 and 14:30–15:30 (Aula </a:t>
            </a:r>
            <a:r>
              <a:rPr lang="en-US" sz="1200" dirty="0" err="1"/>
              <a:t>consulenze</a:t>
            </a:r>
            <a:r>
              <a:rPr lang="en-US" sz="1200" dirty="0"/>
              <a:t>)</a:t>
            </a:r>
          </a:p>
          <a:p>
            <a:r>
              <a:rPr lang="en-US" sz="1200" dirty="0"/>
              <a:t>Wednesday, February 18, 10:00–12:00 and 14:30–15:30 (Aula </a:t>
            </a:r>
            <a:r>
              <a:rPr lang="en-US" sz="1200" dirty="0" err="1"/>
              <a:t>consulenze</a:t>
            </a:r>
            <a:r>
              <a:rPr lang="en-US" sz="1200" dirty="0"/>
              <a:t>)</a:t>
            </a:r>
          </a:p>
          <a:p>
            <a:r>
              <a:rPr lang="en-US" sz="1200" dirty="0"/>
              <a:t>Friday, February 20, 10:00–12:00 and 14:30–15:30 (Aula </a:t>
            </a:r>
            <a:r>
              <a:rPr lang="en-US" sz="1200" dirty="0" err="1"/>
              <a:t>consulenze</a:t>
            </a:r>
            <a:r>
              <a:rPr lang="en-US" sz="1200" dirty="0"/>
              <a:t>)</a:t>
            </a:r>
          </a:p>
          <a:p>
            <a:r>
              <a:rPr lang="en-US" sz="1200" dirty="0"/>
              <a:t>Monday, February 23, 10:00–12:00 and 14:30–15:30 (Aula </a:t>
            </a:r>
            <a:r>
              <a:rPr lang="en-US" sz="1200" dirty="0" err="1"/>
              <a:t>consulenze</a:t>
            </a:r>
            <a:r>
              <a:rPr lang="en-US" sz="1200" dirty="0"/>
              <a:t>)</a:t>
            </a:r>
          </a:p>
          <a:p>
            <a:r>
              <a:rPr lang="en-US" sz="1200" dirty="0"/>
              <a:t>Wednesday, February 25, 10:00–12:00 and 14:30–15:30 (Aula </a:t>
            </a:r>
            <a:r>
              <a:rPr lang="en-US" sz="1200" dirty="0" err="1"/>
              <a:t>consulenze</a:t>
            </a:r>
            <a:r>
              <a:rPr lang="en-US" sz="1200" dirty="0"/>
              <a:t>)</a:t>
            </a:r>
          </a:p>
          <a:p>
            <a:r>
              <a:rPr lang="en-US" sz="1200" dirty="0"/>
              <a:t>Friday, February 27, 14:30–15:30, final seminar (Aula </a:t>
            </a:r>
            <a:r>
              <a:rPr lang="en-US" sz="1200" dirty="0" err="1"/>
              <a:t>Buzano</a:t>
            </a:r>
            <a:r>
              <a:rPr lang="en-US" sz="1200" dirty="0"/>
              <a:t>)</a:t>
            </a:r>
          </a:p>
          <a:p>
            <a:endParaRPr lang="en-US" sz="1400" dirty="0"/>
          </a:p>
          <a:p>
            <a:r>
              <a:rPr lang="it-IT" sz="1400" dirty="0"/>
              <a:t> </a:t>
            </a:r>
            <a:endParaRPr lang="it-IT" sz="1200" b="1" dirty="0">
              <a:solidFill>
                <a:srgbClr val="19408B"/>
              </a:solidFill>
            </a:endParaRPr>
          </a:p>
          <a:p>
            <a:endParaRPr lang="it-IT" sz="1200" b="1" dirty="0">
              <a:solidFill>
                <a:srgbClr val="19408B"/>
              </a:solidFill>
            </a:endParaRPr>
          </a:p>
          <a:p>
            <a:pPr algn="just"/>
            <a:endParaRPr lang="it-IT" sz="1100" dirty="0">
              <a:solidFill>
                <a:srgbClr val="000000"/>
              </a:solidFill>
              <a:latin typeface="Aptos"/>
            </a:endParaRPr>
          </a:p>
          <a:p>
            <a:endParaRPr lang="it-IT" sz="1100" dirty="0"/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B81DE3C0-2EB0-174A-A41A-A5B01A43A6DA}"/>
              </a:ext>
            </a:extLst>
          </p:cNvPr>
          <p:cNvSpPr txBox="1"/>
          <p:nvPr/>
        </p:nvSpPr>
        <p:spPr>
          <a:xfrm>
            <a:off x="771525" y="2295805"/>
            <a:ext cx="6486526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400" dirty="0"/>
              <a:t>The starting </a:t>
            </a:r>
            <a:r>
              <a:rPr lang="it-IT" sz="1400" dirty="0" err="1"/>
              <a:t>lesson</a:t>
            </a:r>
            <a:r>
              <a:rPr lang="it-IT" sz="1400" dirty="0"/>
              <a:t> of </a:t>
            </a:r>
            <a:r>
              <a:rPr lang="it-IT" sz="1400" dirty="0" err="1"/>
              <a:t>PhD</a:t>
            </a:r>
            <a:r>
              <a:rPr lang="it-IT" sz="1400" dirty="0"/>
              <a:t> Course by Edoardo </a:t>
            </a:r>
            <a:r>
              <a:rPr lang="it-IT" sz="1400" dirty="0" err="1"/>
              <a:t>Persichetti</a:t>
            </a:r>
            <a:r>
              <a:rPr lang="it-IT" sz="1400" dirty="0"/>
              <a:t> </a:t>
            </a:r>
            <a:r>
              <a:rPr lang="it-IT" sz="1400" dirty="0" err="1"/>
              <a:t>will</a:t>
            </a:r>
            <a:r>
              <a:rPr lang="it-IT" sz="1400" dirty="0"/>
              <a:t> take place </a:t>
            </a:r>
          </a:p>
          <a:p>
            <a:pPr algn="ctr"/>
            <a:br>
              <a:rPr lang="it-IT" sz="1400" dirty="0"/>
            </a:br>
            <a:r>
              <a:rPr lang="it-IT" sz="1600" b="1" dirty="0"/>
              <a:t>16 </a:t>
            </a:r>
            <a:r>
              <a:rPr lang="it-IT" sz="1600" b="1" dirty="0" err="1"/>
              <a:t>February</a:t>
            </a:r>
            <a:r>
              <a:rPr lang="it-IT" sz="1600" b="1" dirty="0"/>
              <a:t> 2026 </a:t>
            </a:r>
            <a:r>
              <a:rPr lang="it-IT" sz="1600" b="1" dirty="0" err="1"/>
              <a:t>at</a:t>
            </a:r>
            <a:r>
              <a:rPr lang="it-IT" sz="1600" b="1" dirty="0"/>
              <a:t> 1000 </a:t>
            </a:r>
            <a:r>
              <a:rPr lang="it-IT" sz="1600" b="1" dirty="0" err="1"/>
              <a:t>am</a:t>
            </a:r>
            <a:endParaRPr lang="it-IT" sz="1600" b="1" dirty="0"/>
          </a:p>
          <a:p>
            <a:pPr algn="ctr"/>
            <a:r>
              <a:rPr lang="it-IT" sz="1600" b="1" dirty="0"/>
              <a:t> Politecnico di Torino, Aula Consulenze – DISMA </a:t>
            </a:r>
            <a:r>
              <a:rPr lang="it-IT" sz="1600" b="1" dirty="0" err="1"/>
              <a:t>third</a:t>
            </a:r>
            <a:r>
              <a:rPr lang="it-IT" sz="1600" b="1" dirty="0"/>
              <a:t> </a:t>
            </a:r>
            <a:r>
              <a:rPr lang="it-IT" sz="1600" b="1" dirty="0" err="1"/>
              <a:t>floor</a:t>
            </a:r>
            <a:r>
              <a:rPr lang="it-IT" sz="1600" b="1" dirty="0"/>
              <a:t> </a:t>
            </a:r>
          </a:p>
          <a:p>
            <a:pPr algn="ctr"/>
            <a:endParaRPr lang="it-IT" sz="1600" b="1" dirty="0"/>
          </a:p>
        </p:txBody>
      </p:sp>
      <p:sp>
        <p:nvSpPr>
          <p:cNvPr id="8" name="CasellaDiTesto 7">
            <a:extLst>
              <a:ext uri="{FF2B5EF4-FFF2-40B4-BE49-F238E27FC236}">
                <a16:creationId xmlns:a16="http://schemas.microsoft.com/office/drawing/2014/main" id="{E44E507D-4F4B-4A79-BD28-43C2E9D6F27C}"/>
              </a:ext>
            </a:extLst>
          </p:cNvPr>
          <p:cNvSpPr txBox="1"/>
          <p:nvPr/>
        </p:nvSpPr>
        <p:spPr>
          <a:xfrm>
            <a:off x="351692" y="3557689"/>
            <a:ext cx="4643218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The PhD course </a:t>
            </a:r>
            <a:r>
              <a:rPr lang="en-US" sz="1600" b="1" dirty="0"/>
              <a:t>Code-based Cryptography</a:t>
            </a:r>
            <a:r>
              <a:rPr lang="en-US" sz="1600" dirty="0"/>
              <a:t> will be taught by Professor </a:t>
            </a:r>
            <a:r>
              <a:rPr lang="en-US" sz="1600" dirty="0">
                <a:hlinkClick r:id="rId3"/>
              </a:rPr>
              <a:t>Edoardo Persichetti</a:t>
            </a:r>
            <a:r>
              <a:rPr lang="en-US" sz="1600" dirty="0"/>
              <a:t> (Department of Mathematics and Statistics - FAU Florida Atlantic University) in person at the Department of Mathematical Sciences of the Politecnico di Torino.</a:t>
            </a:r>
          </a:p>
          <a:p>
            <a:endParaRPr lang="it-IT" dirty="0"/>
          </a:p>
        </p:txBody>
      </p:sp>
      <p:pic>
        <p:nvPicPr>
          <p:cNvPr id="11" name="Immagine 10">
            <a:extLst>
              <a:ext uri="{FF2B5EF4-FFF2-40B4-BE49-F238E27FC236}">
                <a16:creationId xmlns:a16="http://schemas.microsoft.com/office/drawing/2014/main" id="{D6ABB4D8-26A3-4CCB-B386-64A38129BD1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50783" y="3557689"/>
            <a:ext cx="2207267" cy="14715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197244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Tema di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i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i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138</TotalTime>
  <Words>256</Words>
  <Application>Microsoft Office PowerPoint</Application>
  <PresentationFormat>Personalizzato</PresentationFormat>
  <Paragraphs>25</Paragraphs>
  <Slides>1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6" baseType="lpstr">
      <vt:lpstr>Aptos</vt:lpstr>
      <vt:lpstr>Arial</vt:lpstr>
      <vt:lpstr>Calibri</vt:lpstr>
      <vt:lpstr>Calibri Light</vt:lpstr>
      <vt:lpstr>Tema di Office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Matteo  Bonaccorso</dc:creator>
  <cp:lastModifiedBy>Silvia  Brannetti</cp:lastModifiedBy>
  <cp:revision>22</cp:revision>
  <dcterms:created xsi:type="dcterms:W3CDTF">2024-04-22T12:39:25Z</dcterms:created>
  <dcterms:modified xsi:type="dcterms:W3CDTF">2026-02-02T15:29:31Z</dcterms:modified>
</cp:coreProperties>
</file>