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4" userDrawn="1">
          <p15:clr>
            <a:srgbClr val="A4A3A4"/>
          </p15:clr>
        </p15:guide>
        <p15:guide id="3" pos="4468" userDrawn="1">
          <p15:clr>
            <a:srgbClr val="A4A3A4"/>
          </p15:clr>
        </p15:guide>
        <p15:guide id="4" orient="horz" pos="6248" userDrawn="1">
          <p15:clr>
            <a:srgbClr val="A4A3A4"/>
          </p15:clr>
        </p15:guide>
        <p15:guide id="5" orient="horz" pos="1462" userDrawn="1">
          <p15:clr>
            <a:srgbClr val="A4A3A4"/>
          </p15:clr>
        </p15:guide>
        <p15:guide id="6" orient="horz" pos="2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0BC"/>
    <a:srgbClr val="19408B"/>
    <a:srgbClr val="1A5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3"/>
    <p:restoredTop sz="94633"/>
  </p:normalViewPr>
  <p:slideViewPr>
    <p:cSldViewPr snapToGrid="0" snapToObjects="1" showGuides="1">
      <p:cViewPr varScale="1">
        <p:scale>
          <a:sx n="70" d="100"/>
          <a:sy n="70" d="100"/>
        </p:scale>
        <p:origin x="3510" y="78"/>
      </p:cViewPr>
      <p:guideLst>
        <p:guide pos="294"/>
        <p:guide pos="4468"/>
        <p:guide orient="horz" pos="6248"/>
        <p:guide orient="horz" pos="1462"/>
        <p:guide orient="horz" pos="21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71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18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54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67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4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54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71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2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9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81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68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5167-FE1D-3A4C-B7DA-B7634656F597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F4F4-25EC-FD4B-BAA5-65ADB468C1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71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D3FC43-4789-1F4C-B56F-51EBB0367008}"/>
              </a:ext>
            </a:extLst>
          </p:cNvPr>
          <p:cNvSpPr txBox="1"/>
          <p:nvPr/>
        </p:nvSpPr>
        <p:spPr>
          <a:xfrm>
            <a:off x="351692" y="3491011"/>
            <a:ext cx="703569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 </a:t>
            </a:r>
          </a:p>
          <a:p>
            <a:endParaRPr lang="it-IT" sz="1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Statistical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inference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transcriptomics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data</a:t>
            </a:r>
          </a:p>
          <a:p>
            <a:r>
              <a:rPr lang="it-IT" sz="1600" b="1" dirty="0">
                <a:solidFill>
                  <a:srgbClr val="19408B"/>
                </a:solidFill>
              </a:rPr>
              <a:t> </a:t>
            </a:r>
          </a:p>
          <a:p>
            <a:r>
              <a:rPr lang="it-IT" sz="1400" b="1" dirty="0">
                <a:solidFill>
                  <a:srgbClr val="19408B"/>
                </a:solidFill>
              </a:rPr>
              <a:t>Abstract</a:t>
            </a:r>
            <a:r>
              <a:rPr lang="it-IT" sz="1200" b="1" dirty="0">
                <a:solidFill>
                  <a:srgbClr val="19408B"/>
                </a:solidFill>
              </a:rPr>
              <a:t> </a:t>
            </a:r>
          </a:p>
          <a:p>
            <a:endParaRPr lang="it-IT" sz="1200" b="1" dirty="0">
              <a:solidFill>
                <a:srgbClr val="19408B"/>
              </a:solidFill>
            </a:endParaRPr>
          </a:p>
          <a:p>
            <a:r>
              <a:rPr lang="it-IT" sz="1200" dirty="0"/>
              <a:t>The </a:t>
            </a:r>
            <a:r>
              <a:rPr lang="it-IT" sz="1200" dirty="0" err="1"/>
              <a:t>course</a:t>
            </a:r>
            <a:r>
              <a:rPr lang="it-IT" sz="1200" dirty="0"/>
              <a:t> </a:t>
            </a:r>
            <a:r>
              <a:rPr lang="it-IT" sz="1200" dirty="0" err="1"/>
              <a:t>will</a:t>
            </a:r>
            <a:r>
              <a:rPr lang="it-IT" sz="1200" dirty="0"/>
              <a:t> introduce </a:t>
            </a:r>
            <a:r>
              <a:rPr lang="it-IT" sz="1200" dirty="0" err="1"/>
              <a:t>basic</a:t>
            </a:r>
            <a:r>
              <a:rPr lang="it-IT" sz="1200" dirty="0"/>
              <a:t> </a:t>
            </a:r>
            <a:r>
              <a:rPr lang="it-IT" sz="1200" dirty="0" err="1"/>
              <a:t>biological</a:t>
            </a:r>
            <a:r>
              <a:rPr lang="it-IT" sz="1200" dirty="0"/>
              <a:t> </a:t>
            </a:r>
            <a:r>
              <a:rPr lang="it-IT" sz="1200" dirty="0" err="1"/>
              <a:t>concepts</a:t>
            </a:r>
            <a:r>
              <a:rPr lang="it-IT" sz="1200" dirty="0"/>
              <a:t>, and </a:t>
            </a:r>
            <a:r>
              <a:rPr lang="it-IT" sz="1200" dirty="0" err="1"/>
              <a:t>three</a:t>
            </a:r>
            <a:r>
              <a:rPr lang="it-IT" sz="1200" dirty="0"/>
              <a:t> </a:t>
            </a:r>
            <a:r>
              <a:rPr lang="it-IT" sz="1200" dirty="0" err="1"/>
              <a:t>types</a:t>
            </a:r>
            <a:r>
              <a:rPr lang="it-IT" sz="1200" dirty="0"/>
              <a:t> of </a:t>
            </a:r>
            <a:r>
              <a:rPr lang="it-IT" sz="1200" dirty="0" err="1"/>
              <a:t>transcriptomics</a:t>
            </a:r>
            <a:r>
              <a:rPr lang="it-IT" sz="1200" dirty="0"/>
              <a:t> data: bulk, single-</a:t>
            </a:r>
            <a:r>
              <a:rPr lang="it-IT" sz="1200" dirty="0" err="1"/>
              <a:t>cell</a:t>
            </a:r>
            <a:r>
              <a:rPr lang="it-IT" sz="1200" dirty="0"/>
              <a:t> and </a:t>
            </a:r>
            <a:r>
              <a:rPr lang="it-IT" sz="1200" dirty="0" err="1"/>
              <a:t>spatial</a:t>
            </a:r>
            <a:r>
              <a:rPr lang="it-IT" sz="1200" dirty="0"/>
              <a:t>.</a:t>
            </a:r>
          </a:p>
          <a:p>
            <a:r>
              <a:rPr lang="it-IT" sz="1200" dirty="0"/>
              <a:t>First, </a:t>
            </a:r>
            <a:r>
              <a:rPr lang="it-IT" sz="1200" dirty="0" err="1"/>
              <a:t>it’ll</a:t>
            </a:r>
            <a:r>
              <a:rPr lang="it-IT" sz="1200" dirty="0"/>
              <a:t> </a:t>
            </a:r>
            <a:r>
              <a:rPr lang="it-IT" sz="1200" dirty="0" err="1"/>
              <a:t>describe</a:t>
            </a:r>
            <a:r>
              <a:rPr lang="it-IT" sz="1200" dirty="0"/>
              <a:t> </a:t>
            </a:r>
            <a:r>
              <a:rPr lang="it-IT" sz="1200" dirty="0" err="1"/>
              <a:t>pre</a:t>
            </a:r>
            <a:r>
              <a:rPr lang="it-IT" sz="1200" dirty="0"/>
              <a:t>-processing steps (</a:t>
            </a:r>
            <a:r>
              <a:rPr lang="it-IT" sz="1200" dirty="0" err="1"/>
              <a:t>alignment</a:t>
            </a:r>
            <a:r>
              <a:rPr lang="it-IT" sz="1200" dirty="0"/>
              <a:t>, </a:t>
            </a:r>
            <a:r>
              <a:rPr lang="it-IT" sz="1200" dirty="0" err="1"/>
              <a:t>quantification</a:t>
            </a:r>
            <a:r>
              <a:rPr lang="it-IT" sz="1200" dirty="0"/>
              <a:t> and </a:t>
            </a:r>
            <a:r>
              <a:rPr lang="it-IT" sz="1200" dirty="0" err="1"/>
              <a:t>normalization</a:t>
            </a:r>
            <a:r>
              <a:rPr lang="it-IT" sz="1200" dirty="0"/>
              <a:t>) and </a:t>
            </a:r>
            <a:r>
              <a:rPr lang="it-IT" sz="1200" dirty="0" err="1"/>
              <a:t>exploratory</a:t>
            </a:r>
            <a:r>
              <a:rPr lang="it-IT" sz="1200" dirty="0"/>
              <a:t> plots (</a:t>
            </a:r>
            <a:r>
              <a:rPr lang="it-IT" sz="1200" dirty="0" err="1"/>
              <a:t>correlation</a:t>
            </a:r>
            <a:r>
              <a:rPr lang="it-IT" sz="1200" dirty="0"/>
              <a:t> plot, </a:t>
            </a:r>
            <a:r>
              <a:rPr lang="it-IT" sz="1200" dirty="0" err="1"/>
              <a:t>heatmap</a:t>
            </a:r>
            <a:r>
              <a:rPr lang="it-IT" sz="1200" dirty="0"/>
              <a:t>, PCA/MDS/</a:t>
            </a:r>
            <a:r>
              <a:rPr lang="it-IT" sz="1200" dirty="0" err="1"/>
              <a:t>UMAPs</a:t>
            </a:r>
            <a:r>
              <a:rPr lang="it-IT" sz="1200" dirty="0"/>
              <a:t>).</a:t>
            </a:r>
          </a:p>
          <a:p>
            <a:r>
              <a:rPr lang="it-IT" sz="1200" dirty="0" err="1"/>
              <a:t>Then</a:t>
            </a:r>
            <a:r>
              <a:rPr lang="it-IT" sz="1200" dirty="0"/>
              <a:t>, </a:t>
            </a:r>
            <a:r>
              <a:rPr lang="it-IT" sz="1200" dirty="0" err="1"/>
              <a:t>it’ll</a:t>
            </a:r>
            <a:r>
              <a:rPr lang="it-IT" sz="1200" dirty="0"/>
              <a:t> focus on </a:t>
            </a:r>
            <a:r>
              <a:rPr lang="it-IT" sz="1200" dirty="0" err="1"/>
              <a:t>statistical</a:t>
            </a:r>
            <a:r>
              <a:rPr lang="it-IT" sz="1200" dirty="0"/>
              <a:t> </a:t>
            </a:r>
            <a:r>
              <a:rPr lang="it-IT" sz="1200" dirty="0" err="1"/>
              <a:t>models</a:t>
            </a:r>
            <a:r>
              <a:rPr lang="it-IT" sz="1200" dirty="0"/>
              <a:t> for </a:t>
            </a:r>
            <a:r>
              <a:rPr lang="it-IT" sz="1200" dirty="0" err="1"/>
              <a:t>analysing</a:t>
            </a:r>
            <a:r>
              <a:rPr lang="it-IT" sz="1200" dirty="0"/>
              <a:t> </a:t>
            </a:r>
            <a:r>
              <a:rPr lang="it-IT" sz="1200" dirty="0" err="1"/>
              <a:t>transcriptomics</a:t>
            </a:r>
            <a:r>
              <a:rPr lang="it-IT" sz="1200" dirty="0"/>
              <a:t> data (</a:t>
            </a:r>
            <a:r>
              <a:rPr lang="it-IT" sz="1200" dirty="0" err="1"/>
              <a:t>notably</a:t>
            </a:r>
            <a:r>
              <a:rPr lang="it-IT" sz="1200" dirty="0"/>
              <a:t>, the negative </a:t>
            </a:r>
            <a:r>
              <a:rPr lang="it-IT" sz="1200" dirty="0" err="1"/>
              <a:t>binomial</a:t>
            </a:r>
            <a:r>
              <a:rPr lang="it-IT" sz="1200" dirty="0"/>
              <a:t> and </a:t>
            </a:r>
          </a:p>
          <a:p>
            <a:r>
              <a:rPr lang="it-IT" sz="1200" dirty="0"/>
              <a:t>the </a:t>
            </a:r>
            <a:r>
              <a:rPr lang="it-IT" sz="1200" dirty="0" err="1"/>
              <a:t>Dirichlet</a:t>
            </a:r>
            <a:r>
              <a:rPr lang="it-IT" sz="1200" dirty="0"/>
              <a:t> </a:t>
            </a:r>
            <a:r>
              <a:rPr lang="it-IT" sz="1200" dirty="0" err="1"/>
              <a:t>multinomial</a:t>
            </a:r>
            <a:r>
              <a:rPr lang="it-IT" sz="1200" dirty="0"/>
              <a:t>), and </a:t>
            </a:r>
            <a:r>
              <a:rPr lang="it-IT" sz="1200" dirty="0" err="1"/>
              <a:t>describe</a:t>
            </a:r>
            <a:r>
              <a:rPr lang="it-IT" sz="1200" dirty="0"/>
              <a:t> </a:t>
            </a:r>
            <a:r>
              <a:rPr lang="it-IT" sz="1200" dirty="0" err="1"/>
              <a:t>various</a:t>
            </a:r>
            <a:r>
              <a:rPr lang="it-IT" sz="1200" dirty="0"/>
              <a:t> </a:t>
            </a:r>
            <a:r>
              <a:rPr lang="it-IT" sz="1200" dirty="0" err="1"/>
              <a:t>types</a:t>
            </a:r>
            <a:r>
              <a:rPr lang="it-IT" sz="1200" dirty="0"/>
              <a:t> of </a:t>
            </a:r>
            <a:r>
              <a:rPr lang="it-IT" sz="1200" dirty="0" err="1"/>
              <a:t>analyses</a:t>
            </a:r>
            <a:r>
              <a:rPr lang="it-IT" sz="1200" dirty="0"/>
              <a:t>: </a:t>
            </a:r>
            <a:r>
              <a:rPr lang="it-IT" sz="1200" dirty="0" err="1"/>
              <a:t>differential</a:t>
            </a:r>
            <a:r>
              <a:rPr lang="it-IT" sz="1200" dirty="0"/>
              <a:t> gene </a:t>
            </a:r>
            <a:r>
              <a:rPr lang="it-IT" sz="1200" dirty="0" err="1"/>
              <a:t>expression</a:t>
            </a:r>
            <a:r>
              <a:rPr lang="it-IT" sz="1200" dirty="0"/>
              <a:t>, </a:t>
            </a:r>
            <a:r>
              <a:rPr lang="it-IT" sz="1200" dirty="0" err="1"/>
              <a:t>differential</a:t>
            </a:r>
            <a:r>
              <a:rPr lang="it-IT" sz="1200" dirty="0"/>
              <a:t> alternative splicing, </a:t>
            </a:r>
            <a:r>
              <a:rPr lang="it-IT" sz="1200" dirty="0" err="1"/>
              <a:t>eQTL</a:t>
            </a:r>
            <a:r>
              <a:rPr lang="it-IT" sz="1200" dirty="0"/>
              <a:t> and </a:t>
            </a:r>
            <a:r>
              <a:rPr lang="it-IT" sz="1200" dirty="0" err="1"/>
              <a:t>sQTL</a:t>
            </a:r>
            <a:r>
              <a:rPr lang="it-IT" sz="1200" dirty="0"/>
              <a:t>, pathway </a:t>
            </a:r>
            <a:r>
              <a:rPr lang="it-IT" sz="1200" dirty="0" err="1"/>
              <a:t>analyses</a:t>
            </a:r>
            <a:r>
              <a:rPr lang="it-IT" sz="1200" dirty="0"/>
              <a:t>, clustering of </a:t>
            </a:r>
            <a:r>
              <a:rPr lang="it-IT" sz="1200" dirty="0" err="1"/>
              <a:t>cells</a:t>
            </a:r>
            <a:r>
              <a:rPr lang="it-IT" sz="1200" dirty="0"/>
              <a:t> (single-</a:t>
            </a:r>
            <a:r>
              <a:rPr lang="it-IT" sz="1200" dirty="0" err="1"/>
              <a:t>cell</a:t>
            </a:r>
            <a:r>
              <a:rPr lang="it-IT" sz="1200" dirty="0"/>
              <a:t> data) and </a:t>
            </a:r>
            <a:r>
              <a:rPr lang="it-IT" sz="1200" dirty="0" err="1"/>
              <a:t>spots</a:t>
            </a:r>
            <a:r>
              <a:rPr lang="it-IT" sz="1200" dirty="0"/>
              <a:t> (</a:t>
            </a:r>
            <a:r>
              <a:rPr lang="it-IT" sz="1200" dirty="0" err="1"/>
              <a:t>spatial</a:t>
            </a:r>
            <a:r>
              <a:rPr lang="it-IT" sz="1200" dirty="0"/>
              <a:t> data), and identification of </a:t>
            </a:r>
            <a:r>
              <a:rPr lang="it-IT" sz="1200" dirty="0" err="1"/>
              <a:t>spatially</a:t>
            </a:r>
            <a:r>
              <a:rPr lang="it-IT" sz="1200" dirty="0"/>
              <a:t> </a:t>
            </a:r>
            <a:r>
              <a:rPr lang="it-IT" sz="1200" dirty="0" err="1"/>
              <a:t>variable</a:t>
            </a:r>
            <a:r>
              <a:rPr lang="it-IT" sz="1200" dirty="0"/>
              <a:t> </a:t>
            </a:r>
            <a:r>
              <a:rPr lang="it-IT" sz="1200" dirty="0" err="1"/>
              <a:t>genes</a:t>
            </a:r>
            <a:r>
              <a:rPr lang="it-IT" sz="1200" dirty="0"/>
              <a:t>.</a:t>
            </a:r>
          </a:p>
          <a:p>
            <a:r>
              <a:rPr lang="it-IT" sz="1200" dirty="0" err="1"/>
              <a:t>Finally</a:t>
            </a:r>
            <a:r>
              <a:rPr lang="it-IT" sz="1200" dirty="0"/>
              <a:t>, </a:t>
            </a:r>
            <a:r>
              <a:rPr lang="it-IT" sz="1200" dirty="0" err="1"/>
              <a:t>it’ll</a:t>
            </a:r>
            <a:r>
              <a:rPr lang="it-IT" sz="1200" dirty="0"/>
              <a:t> show </a:t>
            </a:r>
            <a:r>
              <a:rPr lang="it-IT" sz="1200" dirty="0" err="1"/>
              <a:t>how</a:t>
            </a:r>
            <a:r>
              <a:rPr lang="it-IT" sz="1200" dirty="0"/>
              <a:t> to </a:t>
            </a:r>
            <a:r>
              <a:rPr lang="it-IT" sz="1200" dirty="0" err="1"/>
              <a:t>visually</a:t>
            </a:r>
            <a:r>
              <a:rPr lang="it-IT" sz="1200" dirty="0"/>
              <a:t> compare </a:t>
            </a:r>
            <a:r>
              <a:rPr lang="it-IT" sz="1200" dirty="0" err="1"/>
              <a:t>distinct</a:t>
            </a:r>
            <a:r>
              <a:rPr lang="it-IT" sz="1200" dirty="0"/>
              <a:t> </a:t>
            </a:r>
            <a:r>
              <a:rPr lang="it-IT" sz="1200" dirty="0" err="1"/>
              <a:t>models</a:t>
            </a:r>
            <a:r>
              <a:rPr lang="it-IT" sz="1200" dirty="0"/>
              <a:t>' </a:t>
            </a:r>
            <a:r>
              <a:rPr lang="it-IT" sz="1200" dirty="0" err="1"/>
              <a:t>results</a:t>
            </a:r>
            <a:r>
              <a:rPr lang="it-IT" sz="1200" dirty="0"/>
              <a:t> via ROC </a:t>
            </a:r>
            <a:r>
              <a:rPr lang="it-IT" sz="1200" dirty="0" err="1"/>
              <a:t>curves</a:t>
            </a:r>
            <a:r>
              <a:rPr lang="it-IT" sz="1200" dirty="0"/>
              <a:t>, TPR vs. FDR plots, and the </a:t>
            </a:r>
            <a:r>
              <a:rPr lang="it-IT" sz="1200" dirty="0" err="1"/>
              <a:t>Venn</a:t>
            </a:r>
            <a:r>
              <a:rPr lang="it-IT" sz="1200" dirty="0"/>
              <a:t> </a:t>
            </a:r>
            <a:r>
              <a:rPr lang="it-IT" sz="1200" dirty="0" err="1"/>
              <a:t>diagram</a:t>
            </a:r>
            <a:r>
              <a:rPr lang="it-IT" sz="1200" dirty="0"/>
              <a:t>. </a:t>
            </a:r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will</a:t>
            </a:r>
            <a:r>
              <a:rPr lang="it-IT" sz="1200" dirty="0"/>
              <a:t> </a:t>
            </a:r>
            <a:r>
              <a:rPr lang="it-IT" sz="1200" dirty="0" err="1"/>
              <a:t>also</a:t>
            </a:r>
            <a:r>
              <a:rPr lang="it-IT" sz="1200" dirty="0"/>
              <a:t> </a:t>
            </a:r>
            <a:r>
              <a:rPr lang="it-IT" sz="1200" dirty="0" err="1"/>
              <a:t>analyse</a:t>
            </a:r>
            <a:r>
              <a:rPr lang="it-IT" sz="1200" dirty="0"/>
              <a:t> </a:t>
            </a:r>
            <a:r>
              <a:rPr lang="it-IT" sz="1200" dirty="0" err="1"/>
              <a:t>real</a:t>
            </a:r>
            <a:r>
              <a:rPr lang="it-IT" sz="1200" dirty="0"/>
              <a:t> </a:t>
            </a:r>
            <a:r>
              <a:rPr lang="it-IT" sz="1200" dirty="0" err="1"/>
              <a:t>transcriptomics</a:t>
            </a:r>
            <a:r>
              <a:rPr lang="it-IT" sz="1200" dirty="0"/>
              <a:t> data via the </a:t>
            </a:r>
            <a:r>
              <a:rPr lang="it-IT" sz="1200" dirty="0" err="1"/>
              <a:t>R</a:t>
            </a:r>
            <a:r>
              <a:rPr lang="it-IT" sz="1200" dirty="0"/>
              <a:t> software </a:t>
            </a:r>
            <a:r>
              <a:rPr lang="it-IT" sz="1200" dirty="0" err="1"/>
              <a:t>language</a:t>
            </a:r>
            <a:r>
              <a:rPr lang="it-IT" sz="1200" dirty="0"/>
              <a:t>, and </a:t>
            </a:r>
            <a:r>
              <a:rPr lang="it-IT" sz="1200" dirty="0" err="1"/>
              <a:t>apply</a:t>
            </a:r>
            <a:r>
              <a:rPr lang="it-IT" sz="1200" dirty="0"/>
              <a:t> some of the </a:t>
            </a:r>
            <a:r>
              <a:rPr lang="it-IT" sz="1200" dirty="0" err="1"/>
              <a:t>approaches</a:t>
            </a:r>
            <a:r>
              <a:rPr lang="it-IT" sz="1200" dirty="0"/>
              <a:t> </a:t>
            </a:r>
            <a:r>
              <a:rPr lang="it-IT" sz="1200" dirty="0" err="1"/>
              <a:t>seen</a:t>
            </a:r>
            <a:r>
              <a:rPr lang="it-IT" sz="1200" dirty="0"/>
              <a:t> </a:t>
            </a:r>
            <a:r>
              <a:rPr lang="it-IT" sz="1200" dirty="0" err="1"/>
              <a:t>during</a:t>
            </a:r>
            <a:r>
              <a:rPr lang="it-IT" sz="1200" dirty="0"/>
              <a:t> the </a:t>
            </a:r>
            <a:r>
              <a:rPr lang="it-IT" sz="1200" dirty="0" err="1"/>
              <a:t>course</a:t>
            </a:r>
            <a:r>
              <a:rPr lang="it-IT" sz="1200" dirty="0"/>
              <a:t>.</a:t>
            </a:r>
            <a:br>
              <a:rPr lang="it-IT" sz="1200" dirty="0"/>
            </a:br>
            <a:endParaRPr lang="it-IT" sz="1100" dirty="0">
              <a:solidFill>
                <a:srgbClr val="000000"/>
              </a:solidFill>
              <a:latin typeface="Aptos"/>
            </a:endParaRPr>
          </a:p>
          <a:p>
            <a:pPr algn="just"/>
            <a:endParaRPr lang="it-IT" sz="1100" dirty="0">
              <a:solidFill>
                <a:srgbClr val="000000"/>
              </a:solidFill>
              <a:latin typeface="Aptos"/>
            </a:endParaRPr>
          </a:p>
          <a:p>
            <a:endParaRPr lang="it-IT" sz="11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1DE3C0-2EB0-174A-A41A-A5B01A43A6DA}"/>
              </a:ext>
            </a:extLst>
          </p:cNvPr>
          <p:cNvSpPr txBox="1"/>
          <p:nvPr/>
        </p:nvSpPr>
        <p:spPr>
          <a:xfrm>
            <a:off x="771525" y="2295805"/>
            <a:ext cx="6486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The first class of the </a:t>
            </a:r>
            <a:r>
              <a:rPr lang="it-IT" sz="1400" dirty="0" err="1"/>
              <a:t>doctoral</a:t>
            </a:r>
            <a:r>
              <a:rPr lang="it-IT" sz="1400" dirty="0"/>
              <a:t> </a:t>
            </a:r>
            <a:r>
              <a:rPr lang="it-IT" sz="1400" dirty="0" err="1"/>
              <a:t>omics</a:t>
            </a:r>
            <a:r>
              <a:rPr lang="it-IT" sz="1400" dirty="0"/>
              <a:t> </a:t>
            </a:r>
            <a:r>
              <a:rPr lang="it-IT" sz="1400" dirty="0" err="1"/>
              <a:t>course</a:t>
            </a:r>
            <a:r>
              <a:rPr lang="it-IT" sz="1400" dirty="0"/>
              <a:t> by Simone Tiberi </a:t>
            </a:r>
            <a:r>
              <a:rPr lang="it-IT" sz="1400" dirty="0" err="1"/>
              <a:t>will</a:t>
            </a:r>
            <a:r>
              <a:rPr lang="it-IT" sz="1400" dirty="0"/>
              <a:t> take place </a:t>
            </a:r>
          </a:p>
          <a:p>
            <a:pPr algn="ctr"/>
            <a:br>
              <a:rPr lang="it-IT" sz="1400" dirty="0"/>
            </a:br>
            <a:r>
              <a:rPr lang="it-IT" sz="1600" b="1" dirty="0"/>
              <a:t>20 March 2026 </a:t>
            </a:r>
            <a:r>
              <a:rPr lang="it-IT" sz="1600" b="1" dirty="0" err="1"/>
              <a:t>at</a:t>
            </a:r>
            <a:r>
              <a:rPr lang="it-IT" sz="1600" b="1" dirty="0"/>
              <a:t> 3,00 </a:t>
            </a:r>
            <a:r>
              <a:rPr lang="it-IT" sz="1600" b="1" dirty="0" err="1"/>
              <a:t>pm</a:t>
            </a:r>
            <a:endParaRPr lang="it-IT" sz="1600" b="1" dirty="0"/>
          </a:p>
          <a:p>
            <a:pPr algn="ctr"/>
            <a:r>
              <a:rPr lang="it-IT" sz="1600" b="1" dirty="0"/>
              <a:t> Politecnico di Torino, Aula </a:t>
            </a:r>
            <a:r>
              <a:rPr lang="it-IT" sz="1600" b="1" dirty="0" err="1"/>
              <a:t>Buzano</a:t>
            </a:r>
            <a:r>
              <a:rPr lang="it-IT" sz="1600" b="1" dirty="0"/>
              <a:t> – DISMA </a:t>
            </a:r>
            <a:r>
              <a:rPr lang="it-IT" sz="1600" b="1" dirty="0" err="1"/>
              <a:t>third</a:t>
            </a:r>
            <a:r>
              <a:rPr lang="it-IT" sz="1600" b="1" dirty="0"/>
              <a:t> </a:t>
            </a:r>
            <a:r>
              <a:rPr lang="it-IT" sz="1600" b="1" dirty="0" err="1"/>
              <a:t>floor</a:t>
            </a:r>
            <a:r>
              <a:rPr lang="it-IT" sz="1600" b="1" dirty="0"/>
              <a:t> 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400" dirty="0"/>
              <a:t>Other </a:t>
            </a:r>
            <a:r>
              <a:rPr lang="it-IT" sz="1400" dirty="0" err="1"/>
              <a:t>dates</a:t>
            </a:r>
            <a:r>
              <a:rPr lang="it-IT" sz="1400" dirty="0"/>
              <a:t> </a:t>
            </a:r>
            <a:r>
              <a:rPr lang="it-IT" sz="1400" dirty="0" err="1"/>
              <a:t>will</a:t>
            </a:r>
            <a:r>
              <a:rPr lang="it-IT" sz="1400" dirty="0"/>
              <a:t> be </a:t>
            </a:r>
            <a:r>
              <a:rPr lang="it-IT" sz="1400" dirty="0" err="1"/>
              <a:t>negotiated</a:t>
            </a:r>
            <a:r>
              <a:rPr lang="it-IT" sz="1400" dirty="0"/>
              <a:t> </a:t>
            </a:r>
            <a:r>
              <a:rPr lang="it-IT" sz="1400" dirty="0" err="1"/>
              <a:t>between</a:t>
            </a:r>
            <a:r>
              <a:rPr lang="it-IT" sz="1400" dirty="0"/>
              <a:t> </a:t>
            </a:r>
            <a:r>
              <a:rPr lang="it-IT" sz="1400" dirty="0" err="1"/>
              <a:t>participants</a:t>
            </a:r>
            <a:endParaRPr lang="it-IT" sz="1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2CD2C5-C4D6-4436-BF8C-38F43BBF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134" y="7166827"/>
            <a:ext cx="1685255" cy="26391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FE96EC-9607-4D57-9D0D-64F6EFD9D868}"/>
              </a:ext>
            </a:extLst>
          </p:cNvPr>
          <p:cNvSpPr txBox="1"/>
          <p:nvPr/>
        </p:nvSpPr>
        <p:spPr>
          <a:xfrm>
            <a:off x="435476" y="7209069"/>
            <a:ext cx="5036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err="1">
                <a:solidFill>
                  <a:srgbClr val="19408B"/>
                </a:solidFill>
              </a:rPr>
              <a:t>Bio</a:t>
            </a:r>
            <a:endParaRPr lang="it-IT" sz="1400" b="1" dirty="0">
              <a:solidFill>
                <a:srgbClr val="19408B"/>
              </a:solidFill>
            </a:endParaRPr>
          </a:p>
          <a:p>
            <a:pPr algn="just"/>
            <a:endParaRPr lang="it-IT" dirty="0"/>
          </a:p>
          <a:p>
            <a:r>
              <a:rPr lang="it-IT" sz="1200" dirty="0"/>
              <a:t>Simone Tiberi </a:t>
            </a:r>
            <a:r>
              <a:rPr lang="it-IT" sz="1200" dirty="0" err="1"/>
              <a:t>is</a:t>
            </a:r>
            <a:r>
              <a:rPr lang="it-IT" sz="1200" dirty="0"/>
              <a:t> an Associate Professor of </a:t>
            </a:r>
            <a:r>
              <a:rPr lang="it-IT" sz="1200" dirty="0" err="1"/>
              <a:t>Statistics</a:t>
            </a:r>
            <a:r>
              <a:rPr lang="it-IT" sz="1200" dirty="0"/>
              <a:t> </a:t>
            </a:r>
            <a:r>
              <a:rPr lang="it-IT" sz="1200" dirty="0" err="1"/>
              <a:t>at</a:t>
            </a:r>
            <a:r>
              <a:rPr lang="it-IT" sz="1200" dirty="0"/>
              <a:t> the Department of Statistical Sciences </a:t>
            </a:r>
            <a:r>
              <a:rPr lang="it-IT" sz="1200" dirty="0" err="1"/>
              <a:t>at</a:t>
            </a:r>
            <a:r>
              <a:rPr lang="it-IT" sz="1200" dirty="0"/>
              <a:t> the </a:t>
            </a:r>
            <a:r>
              <a:rPr lang="it-IT" sz="1200" dirty="0" err="1"/>
              <a:t>University</a:t>
            </a:r>
            <a:r>
              <a:rPr lang="it-IT" sz="1200" dirty="0"/>
              <a:t> of Bologna.</a:t>
            </a:r>
          </a:p>
          <a:p>
            <a:r>
              <a:rPr lang="it-IT" sz="1200" dirty="0"/>
              <a:t>He </a:t>
            </a:r>
            <a:r>
              <a:rPr lang="it-IT" sz="1200" dirty="0" err="1"/>
              <a:t>is</a:t>
            </a:r>
            <a:r>
              <a:rPr lang="it-IT" sz="1200" dirty="0"/>
              <a:t> an </a:t>
            </a:r>
            <a:r>
              <a:rPr lang="it-IT" sz="1200" dirty="0" err="1"/>
              <a:t>applied</a:t>
            </a:r>
            <a:r>
              <a:rPr lang="it-IT" sz="1200" dirty="0"/>
              <a:t> </a:t>
            </a:r>
            <a:r>
              <a:rPr lang="it-IT" sz="1200" dirty="0" err="1"/>
              <a:t>statistician</a:t>
            </a:r>
            <a:r>
              <a:rPr lang="it-IT" sz="1200" dirty="0"/>
              <a:t>, </a:t>
            </a:r>
            <a:r>
              <a:rPr lang="it-IT" sz="1200" dirty="0" err="1"/>
              <a:t>interested</a:t>
            </a:r>
            <a:r>
              <a:rPr lang="it-IT" sz="1200" dirty="0"/>
              <a:t> in </a:t>
            </a:r>
            <a:r>
              <a:rPr lang="it-IT" sz="1200" dirty="0" err="1"/>
              <a:t>mathematical</a:t>
            </a:r>
            <a:r>
              <a:rPr lang="it-IT" sz="1200" dirty="0"/>
              <a:t> </a:t>
            </a:r>
            <a:r>
              <a:rPr lang="it-IT" sz="1200" dirty="0" err="1"/>
              <a:t>modelling</a:t>
            </a:r>
            <a:r>
              <a:rPr lang="it-IT" sz="1200" dirty="0"/>
              <a:t> of </a:t>
            </a:r>
            <a:r>
              <a:rPr lang="it-IT" sz="1200" dirty="0" err="1"/>
              <a:t>biological</a:t>
            </a:r>
            <a:r>
              <a:rPr lang="it-IT" sz="1200" dirty="0"/>
              <a:t> data, </a:t>
            </a:r>
            <a:r>
              <a:rPr lang="it-IT" sz="1200" dirty="0" err="1"/>
              <a:t>typically</a:t>
            </a:r>
            <a:r>
              <a:rPr lang="it-IT" sz="1200" dirty="0"/>
              <a:t> </a:t>
            </a:r>
            <a:r>
              <a:rPr lang="it-IT" sz="1200" dirty="0" err="1"/>
              <a:t>employing</a:t>
            </a:r>
            <a:r>
              <a:rPr lang="it-IT" sz="1200" dirty="0"/>
              <a:t> </a:t>
            </a:r>
            <a:r>
              <a:rPr lang="it-IT" sz="1200" dirty="0" err="1"/>
              <a:t>Bayesian</a:t>
            </a:r>
            <a:r>
              <a:rPr lang="it-IT" sz="1200" dirty="0"/>
              <a:t> </a:t>
            </a:r>
            <a:r>
              <a:rPr lang="it-IT" sz="1200" dirty="0" err="1"/>
              <a:t>hierarchical</a:t>
            </a:r>
            <a:r>
              <a:rPr lang="it-IT" sz="1200" dirty="0"/>
              <a:t> methods and </a:t>
            </a:r>
            <a:r>
              <a:rPr lang="it-IT" sz="1200" dirty="0" err="1"/>
              <a:t>latent</a:t>
            </a:r>
            <a:r>
              <a:rPr lang="it-IT" sz="1200" dirty="0"/>
              <a:t> </a:t>
            </a:r>
            <a:r>
              <a:rPr lang="it-IT" sz="1200" dirty="0" err="1"/>
              <a:t>variable</a:t>
            </a:r>
            <a:r>
              <a:rPr lang="it-IT" sz="1200" dirty="0"/>
              <a:t> </a:t>
            </a:r>
            <a:r>
              <a:rPr lang="it-IT" sz="1200" dirty="0" err="1"/>
              <a:t>approaches</a:t>
            </a:r>
            <a:r>
              <a:rPr lang="it-IT" sz="1200" dirty="0"/>
              <a:t>.</a:t>
            </a:r>
          </a:p>
          <a:p>
            <a:r>
              <a:rPr lang="it-IT" sz="1200" dirty="0"/>
              <a:t>He </a:t>
            </a:r>
            <a:r>
              <a:rPr lang="it-IT" sz="1200" dirty="0" err="1"/>
              <a:t>primarily</a:t>
            </a:r>
            <a:r>
              <a:rPr lang="it-IT" sz="1200" dirty="0"/>
              <a:t> </a:t>
            </a:r>
            <a:r>
              <a:rPr lang="it-IT" sz="1200" dirty="0" err="1"/>
              <a:t>develops</a:t>
            </a:r>
            <a:r>
              <a:rPr lang="it-IT" sz="1200" dirty="0"/>
              <a:t> </a:t>
            </a:r>
            <a:r>
              <a:rPr lang="it-IT" sz="1200" dirty="0" err="1"/>
              <a:t>statistical</a:t>
            </a:r>
            <a:r>
              <a:rPr lang="it-IT" sz="1200" dirty="0"/>
              <a:t> methods for </a:t>
            </a:r>
            <a:r>
              <a:rPr lang="it-IT" sz="1200" dirty="0" err="1"/>
              <a:t>analyzing</a:t>
            </a:r>
            <a:r>
              <a:rPr lang="it-IT" sz="1200" dirty="0"/>
              <a:t> </a:t>
            </a:r>
            <a:r>
              <a:rPr lang="it-IT" sz="1200" dirty="0" err="1"/>
              <a:t>omics</a:t>
            </a:r>
            <a:r>
              <a:rPr lang="it-IT" sz="1200" dirty="0"/>
              <a:t> data, with a </a:t>
            </a:r>
            <a:r>
              <a:rPr lang="it-IT" sz="1200" dirty="0" err="1"/>
              <a:t>particular</a:t>
            </a:r>
            <a:r>
              <a:rPr lang="it-IT" sz="1200" dirty="0"/>
              <a:t> focus on </a:t>
            </a:r>
            <a:r>
              <a:rPr lang="it-IT" sz="1200" dirty="0" err="1"/>
              <a:t>isoform</a:t>
            </a:r>
            <a:r>
              <a:rPr lang="it-IT" sz="1200" dirty="0"/>
              <a:t>-level </a:t>
            </a:r>
            <a:r>
              <a:rPr lang="it-IT" sz="1200" dirty="0" err="1"/>
              <a:t>inference</a:t>
            </a:r>
            <a:r>
              <a:rPr lang="it-IT" sz="1200" dirty="0"/>
              <a:t> and alternative splicing </a:t>
            </a:r>
            <a:r>
              <a:rPr lang="it-IT" sz="1200" dirty="0" err="1"/>
              <a:t>processes</a:t>
            </a:r>
            <a:r>
              <a:rPr lang="it-IT" sz="1200" dirty="0"/>
              <a:t>; </a:t>
            </a:r>
            <a:r>
              <a:rPr lang="it-IT" sz="1200" dirty="0" err="1"/>
              <a:t>his</a:t>
            </a:r>
            <a:r>
              <a:rPr lang="it-IT" sz="1200" dirty="0"/>
              <a:t> methods are </a:t>
            </a:r>
            <a:r>
              <a:rPr lang="it-IT" sz="1200" dirty="0" err="1"/>
              <a:t>then</a:t>
            </a:r>
            <a:r>
              <a:rPr lang="it-IT" sz="1200" dirty="0"/>
              <a:t> distributed open-source </a:t>
            </a:r>
            <a:r>
              <a:rPr lang="it-IT" sz="1200" dirty="0" err="1"/>
              <a:t>as</a:t>
            </a:r>
            <a:r>
              <a:rPr lang="it-IT" sz="1200" dirty="0"/>
              <a:t> </a:t>
            </a:r>
            <a:r>
              <a:rPr lang="it-IT" sz="1200" dirty="0" err="1"/>
              <a:t>Bioconductor</a:t>
            </a:r>
            <a:r>
              <a:rPr lang="it-IT" sz="1200" dirty="0"/>
              <a:t> R </a:t>
            </a:r>
            <a:r>
              <a:rPr lang="it-IT" sz="1200" dirty="0" err="1"/>
              <a:t>packages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1972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293</Words>
  <Application>Microsoft Office PowerPoint</Application>
  <PresentationFormat>Personalizzato</PresentationFormat>
  <Paragraphs>21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 Bonaccorso</dc:creator>
  <cp:lastModifiedBy>Silvia  Brannetti</cp:lastModifiedBy>
  <cp:revision>19</cp:revision>
  <dcterms:created xsi:type="dcterms:W3CDTF">2024-04-22T12:39:25Z</dcterms:created>
  <dcterms:modified xsi:type="dcterms:W3CDTF">2026-01-29T12:56:32Z</dcterms:modified>
</cp:coreProperties>
</file>